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3" r:id="rId3"/>
  </p:sldMasterIdLst>
  <p:notesMasterIdLst>
    <p:notesMasterId r:id="rId27"/>
  </p:notesMasterIdLst>
  <p:handoutMasterIdLst>
    <p:handoutMasterId r:id="rId28"/>
  </p:handoutMasterIdLst>
  <p:sldIdLst>
    <p:sldId id="258" r:id="rId4"/>
    <p:sldId id="273" r:id="rId5"/>
    <p:sldId id="291" r:id="rId6"/>
    <p:sldId id="288" r:id="rId7"/>
    <p:sldId id="277" r:id="rId8"/>
    <p:sldId id="274" r:id="rId9"/>
    <p:sldId id="298" r:id="rId10"/>
    <p:sldId id="299" r:id="rId11"/>
    <p:sldId id="316" r:id="rId12"/>
    <p:sldId id="317" r:id="rId13"/>
    <p:sldId id="318" r:id="rId14"/>
    <p:sldId id="284" r:id="rId15"/>
    <p:sldId id="306" r:id="rId16"/>
    <p:sldId id="286" r:id="rId17"/>
    <p:sldId id="308" r:id="rId18"/>
    <p:sldId id="309" r:id="rId19"/>
    <p:sldId id="310" r:id="rId20"/>
    <p:sldId id="287" r:id="rId21"/>
    <p:sldId id="312" r:id="rId22"/>
    <p:sldId id="313" r:id="rId23"/>
    <p:sldId id="285" r:id="rId24"/>
    <p:sldId id="301" r:id="rId25"/>
    <p:sldId id="261" r:id="rId26"/>
  </p:sldIdLst>
  <p:sldSz cx="9144000" cy="5143500" type="screen16x9"/>
  <p:notesSz cx="6797675" cy="9926638"/>
  <p:defaultTextStyle>
    <a:defPPr>
      <a:defRPr lang="ru-RU"/>
    </a:defPPr>
    <a:lvl1pPr marL="0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5305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0609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5914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1219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76523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1828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47133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82438" algn="l" defTabSz="43530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ПИСАНИЕ ЦЕЛЕВОГО СОСТОЯНИЯ" id="{959B9FCB-80C5-40E8-AB23-468C420B6224}">
          <p14:sldIdLst>
            <p14:sldId id="258"/>
          </p14:sldIdLst>
        </p14:section>
        <p14:section name="1. Общее описание услуги" id="{A0A8284B-3F5E-4A6B-BFB6-9AE8746DDF5E}">
          <p14:sldIdLst>
            <p14:sldId id="273"/>
          </p14:sldIdLst>
        </p14:section>
        <p14:section name="2. Ключевые критерии оптимизации" id="{427A3A68-FBB9-4116-A001-BEEFBCA0A468}">
          <p14:sldIdLst>
            <p14:sldId id="291"/>
          </p14:sldIdLst>
        </p14:section>
        <p14:section name="3. Сопутствующие услуги" id="{F741624E-BE57-4E00-8E3C-A0169BE368B1}">
          <p14:sldIdLst>
            <p14:sldId id="288"/>
          </p14:sldIdLst>
        </p14:section>
        <p14:section name="4. Отимизация административные процедуры" id="{3DFE6C01-D73D-4F55-ABD7-F9AE68D59684}">
          <p14:sldIdLst>
            <p14:sldId id="277"/>
          </p14:sldIdLst>
        </p14:section>
        <p14:section name="5. Оптимизация перечня документов от заявителя" id="{97C70031-ECCD-41DF-8180-1973CDF28F8A}">
          <p14:sldIdLst>
            <p14:sldId id="274"/>
          </p14:sldIdLst>
        </p14:section>
        <p14:section name="6. Перечень требуемых витрин данных и межведоственных обменов" id="{2C1D7CAA-253C-4D00-AAAF-BD1C96A710EC}">
          <p14:sldIdLst>
            <p14:sldId id="298"/>
            <p14:sldId id="299"/>
            <p14:sldId id="316"/>
            <p14:sldId id="317"/>
            <p14:sldId id="318"/>
          </p14:sldIdLst>
        </p14:section>
        <p14:section name="7. Проактивное предоставление" id="{E98D9D9C-C676-4DCA-AEE5-D68441513955}">
          <p14:sldIdLst>
            <p14:sldId id="284"/>
          </p14:sldIdLst>
        </p14:section>
        <p14:section name="8. Состав запроса" id="{2C6666B9-12CE-43FD-8B6A-13F37BF7CE28}">
          <p14:sldIdLst>
            <p14:sldId id="306"/>
            <p14:sldId id="286"/>
            <p14:sldId id="308"/>
            <p14:sldId id="309"/>
            <p14:sldId id="310"/>
          </p14:sldIdLst>
        </p14:section>
        <p14:section name="9. Критерии принятия решения" id="{80FC1F35-B0A4-4CAD-BFFD-404C2684AF26}">
          <p14:sldIdLst>
            <p14:sldId id="287"/>
            <p14:sldId id="312"/>
            <p14:sldId id="313"/>
          </p14:sldIdLst>
        </p14:section>
        <p14:section name="10. Результат предоставления услуги" id="{81A693B2-9D2C-4FF8-9C49-F51C47EFF496}">
          <p14:sldIdLst>
            <p14:sldId id="285"/>
          </p14:sldIdLst>
        </p14:section>
        <p14:section name="11. Выполнение требований достижения целевого состояния" id="{732109EB-AD50-4902-85FE-D4E5BBFE0809}">
          <p14:sldIdLst>
            <p14:sldId id="301"/>
          </p14:sldIdLst>
        </p14:section>
        <p14:section name="13. План мероприятий по внесению изменений в НПА" id="{7AF5701D-8324-4730-AE5D-012C82E23ABD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2" orient="horz" pos="2859">
          <p15:clr>
            <a:srgbClr val="A4A3A4"/>
          </p15:clr>
        </p15:guide>
        <p15:guide id="3" orient="horz" pos="694">
          <p15:clr>
            <a:srgbClr val="A4A3A4"/>
          </p15:clr>
        </p15:guide>
        <p15:guide id="4" orient="horz" pos="3020">
          <p15:clr>
            <a:srgbClr val="A4A3A4"/>
          </p15:clr>
        </p15:guide>
        <p15:guide id="6" pos="5509">
          <p15:clr>
            <a:srgbClr val="A4A3A4"/>
          </p15:clr>
        </p15:guide>
        <p15:guide id="7" pos="5012" userDrawn="1">
          <p15:clr>
            <a:srgbClr val="A4A3A4"/>
          </p15:clr>
        </p15:guide>
        <p15:guide id="9" pos="431" userDrawn="1">
          <p15:clr>
            <a:srgbClr val="A4A3A4"/>
          </p15:clr>
        </p15:guide>
        <p15:guide id="15" pos="2885">
          <p15:clr>
            <a:srgbClr val="A4A3A4"/>
          </p15:clr>
        </p15:guide>
        <p15:guide id="16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C7A890-BCF0-2DE9-9998-02A05BB44676}" name="Ким Евгений Гумнамович" initials="КЕГ" userId="S::e.kim@csr.ru::bd41ae56-1850-4894-b25a-c1d5e5ea72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CDB"/>
    <a:srgbClr val="BCE292"/>
    <a:srgbClr val="00B2A9"/>
    <a:srgbClr val="DCE6F2"/>
    <a:srgbClr val="92D050"/>
    <a:srgbClr val="F8D678"/>
    <a:srgbClr val="FFFFFF"/>
    <a:srgbClr val="EDEDED"/>
    <a:srgbClr val="B9B9B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9877" autoAdjust="0"/>
  </p:normalViewPr>
  <p:slideViewPr>
    <p:cSldViewPr snapToGrid="0" snapToObjects="1">
      <p:cViewPr>
        <p:scale>
          <a:sx n="66" d="100"/>
          <a:sy n="66" d="100"/>
        </p:scale>
        <p:origin x="-1790" y="-926"/>
      </p:cViewPr>
      <p:guideLst>
        <p:guide orient="horz" pos="2859"/>
        <p:guide orient="horz" pos="694"/>
        <p:guide orient="horz" pos="3020"/>
        <p:guide pos="5509"/>
        <p:guide pos="5012"/>
        <p:guide pos="431"/>
        <p:guide pos="288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37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DC8C-FB53-D447-B0D9-50209C54FDB0}" type="datetimeFigureOut">
              <a:rPr lang="en-US">
                <a:latin typeface="Arial"/>
              </a:rPr>
              <a:t>1/10/2024</a:t>
            </a:fld>
            <a:endParaRPr lang="ru-RU" dirty="0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1F39-AFA8-774D-9C68-1C82B123D822}" type="slidenum">
              <a:rPr>
                <a:latin typeface="Arial"/>
              </a:rPr>
              <a:t>‹#›</a:t>
            </a:fld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01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CD8824B-23D5-184A-9210-A58AFA5F11DA}" type="datetimeFigureOut">
              <a:rPr lang="bg-BG"/>
              <a:pPr/>
              <a:t>10.1.2024 г.</a:t>
            </a:fld>
            <a:endParaRPr lang="bg-B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8FE1FC3-A3BE-454D-AC1E-495B6B709B3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18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83672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1pPr>
    <a:lvl2pPr marL="483672" algn="l" defTabSz="483672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2pPr>
    <a:lvl3pPr marL="967344" algn="l" defTabSz="483672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3pPr>
    <a:lvl4pPr marL="1451016" algn="l" defTabSz="483672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4pPr>
    <a:lvl5pPr marL="1934688" algn="l" defTabSz="483672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5pPr>
    <a:lvl6pPr marL="2418359" algn="l" defTabSz="4836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031" algn="l" defTabSz="4836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5703" algn="l" defTabSz="4836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9375" algn="l" defTabSz="4836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9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71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0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27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44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11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18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22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17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17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FC3-A3BE-454D-AC1E-495B6B709B3C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12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1325" y="1356246"/>
            <a:ext cx="5379576" cy="1756579"/>
          </a:xfrm>
        </p:spPr>
        <p:txBody>
          <a:bodyPr>
            <a:noAutofit/>
          </a:bodyPr>
          <a:lstStyle>
            <a:lvl1pPr>
              <a:defRPr sz="3200" cap="all"/>
            </a:lvl1pPr>
            <a:lvl2pPr>
              <a:defRPr/>
            </a:lvl2pPr>
            <a:lvl3pPr>
              <a:spcBef>
                <a:spcPts val="635"/>
              </a:spcBef>
              <a:defRPr lang="ru-RU" sz="1400" b="0" i="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</a:lstStyle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ru-RU" dirty="0"/>
              <a:t>Образец текста</a:t>
            </a:r>
          </a:p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ru-RU" dirty="0"/>
              <a:t>Второй уровень</a:t>
            </a:r>
          </a:p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F1361F-382E-205A-88F7-C8238A14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EEC90EA-FA44-E52A-1136-5720C39D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A337A6-1126-7AE3-B0A9-94513A26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4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EC8D5-8DDC-0F33-B7F4-7007EEBC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AB496-4AEE-8C35-F8AF-FC673702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C7811C-2045-ACCF-D72C-C1127B16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A5C8C6-9B4E-7E04-ADAA-59D68DE4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AB2485-4AE0-4C8D-BB62-7B844F67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CD2592-6C60-5117-04B2-BC6BC75D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3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9DD1D-0CF0-6B9F-129A-44B77522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6FF68D-51D5-9373-E12D-8E5B61F2E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A6D6FF-1EB3-E342-92FE-94F1658E2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A33B6E-7C28-5E9E-4292-C7FCC9BB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2B0012-EC4E-6948-20B4-5ED01D69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29D686-9D9E-0443-FC25-A17B7AF4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9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DC2C8-E2F9-21ED-2E65-A7A75AC0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D1D70A-FFDF-D5C2-3CB0-A02446FAF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DB8587-0165-EF16-0818-A103E5C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28360A-0929-3E33-FEFE-DA78E14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154E47-B14D-2497-D8E3-48D27ED1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6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100D83-F1EA-5BAB-F6DF-73A4F03E7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FB2691-8F78-7A66-EC3E-A5206D4E6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6459A8-970C-F911-E42D-5FEECC55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C85702-F957-03B4-43D4-EAEEE923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E147E0-29F3-4BF1-2CAD-91552FA2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8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1E59915E-2396-45E6-98EE-9A5BC82E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81" y="971934"/>
            <a:ext cx="6405755" cy="2857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DDE3F6A-C9CC-4032-BD87-AD8A61F3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209624"/>
            <a:ext cx="6401387" cy="268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40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910EA-8CB8-C43A-55DF-AC4866B97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D6854C-3B86-22A6-0532-44FC3600A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662926-4540-38B3-0DB2-6B35542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2442BA-C14B-847F-9406-D46323D1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AC0557-3396-49E3-F27A-57569498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58F9F3-D607-6F9D-2246-33D3457A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87A656-2CBE-FC17-5B2F-D37E26178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7D005D-649C-DBF8-C9C8-BA82A5AF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6D09BC-CF23-C9FD-ED93-FDC90CC2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43271D-3775-1C50-D537-CFACC2FA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8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70125-DC73-B3EE-DCAD-F73468A1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AD57EA-0995-BA17-66D7-3E006879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0460A3-5EA1-EAF7-1554-C6FECF5F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0D9F49-EBFF-2278-204E-8EBE0181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FCA18C-8EDE-98F3-656B-61545660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41705-1225-98F5-7D69-84BB3222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9DC2C5-CDE1-8F63-EFA3-DD267DB78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694DCF-E0F3-A2C7-9404-B54CBF71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E218D1-F623-3735-C7D4-31707433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81E75F-387D-1A28-0B1B-CCD199AF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03CA76-693C-532E-A2B2-8CD2A209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1198C-4691-A879-4CC8-FFF21464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8382E8-91CD-3440-FED6-78152D2E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413981-6F04-2201-D3EA-6512556F2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B5CFE8-27BB-5C3D-18E5-72C83B95F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3A4D4C-180B-922F-B725-A8EE3CB3B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96DD21-2DD3-A4DB-6660-92FA516A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1C6256-55BF-B22C-8FD0-8E54C5E9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C3E33D-916A-D33C-088F-41082277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0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4A3B3-3C88-1AC8-E349-5CF179F1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0CFF0A-4B82-90CC-ACD7-EC7686D7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264CAD-3C43-7001-C019-7EBDAA74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D8ECB7-7803-793C-DF2E-0042CF8F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5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1CFEB9-D136-448C-A0B8-F9C69ABD1723}"/>
              </a:ext>
            </a:extLst>
          </p:cNvPr>
          <p:cNvSpPr/>
          <p:nvPr userDrawn="1"/>
        </p:nvSpPr>
        <p:spPr>
          <a:xfrm>
            <a:off x="1" y="2452"/>
            <a:ext cx="9143999" cy="5141048"/>
          </a:xfrm>
          <a:prstGeom prst="rect">
            <a:avLst/>
          </a:prstGeom>
          <a:gradFill>
            <a:gsLst>
              <a:gs pos="0">
                <a:srgbClr val="0078C8"/>
              </a:gs>
              <a:gs pos="99324">
                <a:srgbClr val="00B3A9">
                  <a:alpha val="28000"/>
                </a:srgbClr>
              </a:gs>
              <a:gs pos="77000">
                <a:srgbClr val="00B3A9">
                  <a:alpha val="67000"/>
                </a:srgbClr>
              </a:gs>
            </a:gsLst>
            <a:lin ang="27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999" tIns="27999" rIns="27999" bIns="27999" numCol="1" spcCol="38100" rtlCol="0" anchor="ctr">
            <a:spAutoFit/>
          </a:bodyPr>
          <a:lstStyle/>
          <a:p>
            <a:pPr algn="ctr" defTabSz="455016" hangingPunct="0"/>
            <a:endParaRPr lang="ru-RU" sz="176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4" name="luca-bravo-SkpE62Bs1H4-unsplash (3) копия.jpg" descr="luca-bravo-SkpE62Bs1H4-unsplash (3) копия.jpg">
            <a:extLst>
              <a:ext uri="{FF2B5EF4-FFF2-40B4-BE49-F238E27FC236}">
                <a16:creationId xmlns:a16="http://schemas.microsoft.com/office/drawing/2014/main" xmlns="" id="{A6D0E2A9-CD40-4481-AA1C-E7234110F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29912"/>
          <a:stretch/>
        </p:blipFill>
        <p:spPr>
          <a:xfrm flipH="1">
            <a:off x="2958338" y="-900"/>
            <a:ext cx="6185299" cy="51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B3C36FA-0B09-47A9-AE3A-BCEC7F4D6A15}"/>
              </a:ext>
            </a:extLst>
          </p:cNvPr>
          <p:cNvSpPr/>
          <p:nvPr userDrawn="1"/>
        </p:nvSpPr>
        <p:spPr>
          <a:xfrm>
            <a:off x="-1" y="1"/>
            <a:ext cx="295833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0" y="1356381"/>
            <a:ext cx="5379576" cy="19276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marL="0" lvl="2" indent="0" algn="l" defTabSz="435305" rtl="0" eaLnBrk="1" latinLnBrk="0" hangingPunct="1">
              <a:spcBef>
                <a:spcPts val="635"/>
              </a:spcBef>
              <a:buFontTx/>
              <a:buNone/>
            </a:pPr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pic>
        <p:nvPicPr>
          <p:cNvPr id="31" name="Изображение" descr="Изображение">
            <a:extLst>
              <a:ext uri="{FF2B5EF4-FFF2-40B4-BE49-F238E27FC236}">
                <a16:creationId xmlns:a16="http://schemas.microsoft.com/office/drawing/2014/main" xmlns="" id="{28AFFA54-1A5D-4772-9F64-A793166C77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55" y="453080"/>
            <a:ext cx="1871445" cy="45267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Прямоугольник">
            <a:extLst>
              <a:ext uri="{FF2B5EF4-FFF2-40B4-BE49-F238E27FC236}">
                <a16:creationId xmlns:a16="http://schemas.microsoft.com/office/drawing/2014/main" xmlns="" id="{651C9534-ED1C-4E74-AE5B-8E967C2B06A6}"/>
              </a:ext>
            </a:extLst>
          </p:cNvPr>
          <p:cNvSpPr/>
          <p:nvPr userDrawn="1"/>
        </p:nvSpPr>
        <p:spPr>
          <a:xfrm>
            <a:off x="431800" y="4263571"/>
            <a:ext cx="1368000" cy="36000"/>
          </a:xfrm>
          <a:prstGeom prst="rect">
            <a:avLst/>
          </a:prstGeom>
          <a:gradFill>
            <a:gsLst>
              <a:gs pos="0">
                <a:schemeClr val="bg1">
                  <a:alpha val="79000"/>
                </a:schemeClr>
              </a:gs>
              <a:gs pos="47598">
                <a:schemeClr val="bg1">
                  <a:lumMod val="85000"/>
                  <a:alpha val="45000"/>
                </a:schemeClr>
              </a:gs>
              <a:gs pos="100000">
                <a:schemeClr val="accent2">
                  <a:lumMod val="20000"/>
                  <a:lumOff val="80000"/>
                  <a:alpha val="45000"/>
                </a:schemeClr>
              </a:gs>
            </a:gsLst>
          </a:gradFill>
          <a:ln w="12700">
            <a:miter lim="400000"/>
          </a:ln>
        </p:spPr>
        <p:txBody>
          <a:bodyPr lIns="27999" tIns="27999" rIns="27999" bIns="27999" anchor="ctr"/>
          <a:lstStyle/>
          <a:p>
            <a:pPr defTabSz="45501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/>
          </a:p>
        </p:txBody>
      </p:sp>
    </p:spTree>
    <p:extLst>
      <p:ext uri="{BB962C8B-B14F-4D97-AF65-F5344CB8AC3E}">
        <p14:creationId xmlns:p14="http://schemas.microsoft.com/office/powerpoint/2010/main" val="40079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ftr="0"/>
  <p:txStyles>
    <p:titleStyle>
      <a:lvl1pPr algn="l" defTabSz="435305" rtl="0" eaLnBrk="1" latinLnBrk="0" hangingPunct="1">
        <a:spcBef>
          <a:spcPct val="0"/>
        </a:spcBef>
        <a:buNone/>
        <a:defRPr sz="19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35305" rtl="0" eaLnBrk="1" latinLnBrk="0" hangingPunct="1">
        <a:spcBef>
          <a:spcPts val="0"/>
        </a:spcBef>
        <a:buFontTx/>
        <a:buNone/>
        <a:defRPr sz="30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35305" rtl="0" eaLnBrk="1" latinLnBrk="0" hangingPunct="1">
        <a:spcBef>
          <a:spcPts val="423"/>
        </a:spcBef>
        <a:buFontTx/>
        <a:buNone/>
        <a:defRPr sz="21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35305" rtl="0" eaLnBrk="1" latinLnBrk="0" hangingPunct="1">
        <a:spcBef>
          <a:spcPts val="635"/>
        </a:spcBef>
        <a:buFontTx/>
        <a:buNone/>
        <a:defRPr lang="en-US" sz="1400" b="0" i="0" kern="1200" dirty="0">
          <a:solidFill>
            <a:srgbClr val="FFFFFF"/>
          </a:solidFill>
          <a:latin typeface="Montserrat" panose="00000500000000000000" pitchFamily="2" charset="-52"/>
          <a:ea typeface="+mn-ea"/>
          <a:cs typeface="Arial"/>
        </a:defRPr>
      </a:lvl3pPr>
      <a:lvl4pPr marL="0" indent="0" algn="l" defTabSz="435305" rtl="0" eaLnBrk="1" latinLnBrk="0" hangingPunct="1">
        <a:spcBef>
          <a:spcPts val="635"/>
        </a:spcBef>
        <a:buFontTx/>
        <a:buNone/>
        <a:defRPr sz="13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35305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394176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9480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785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0090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305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609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14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219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6523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1828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133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2438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511" y="1031755"/>
            <a:ext cx="6405755" cy="2857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ru-RU" sz="1323" kern="1200" smtClean="0">
                <a:solidFill>
                  <a:srgbClr val="000000"/>
                </a:solidFill>
                <a:latin typeface="Stem"/>
                <a:ea typeface="Stem"/>
                <a:cs typeface="Stem"/>
              </a:defRPr>
            </a:lvl1pPr>
          </a:lstStyle>
          <a:p>
            <a:pPr>
              <a:defRPr sz="14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fld id="{E8CC1B9C-23B7-B94D-B87E-2F844537633D}" type="slidenum">
              <a:rPr lang="ru-RU" sz="1400" smtClean="0">
                <a:sym typeface="Stem"/>
              </a:rPr>
              <a:pPr>
                <a:defRPr sz="1400">
                  <a:solidFill>
                    <a:srgbClr val="000000"/>
                  </a:solidFill>
                  <a:latin typeface="Stem"/>
                  <a:ea typeface="Stem"/>
                  <a:cs typeface="Stem"/>
                  <a:sym typeface="Stem"/>
                </a:defRPr>
              </a:pPr>
              <a:t>‹#›</a:t>
            </a:fld>
            <a:endParaRPr lang="ru-RU" sz="1400" dirty="0">
              <a:sym typeface="Stem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52" y="220015"/>
            <a:ext cx="6401387" cy="548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/>
  <p:txStyles>
    <p:titleStyle>
      <a:lvl1pPr algn="l" defTabSz="435305" rtl="0" eaLnBrk="1" latinLnBrk="0" hangingPunct="1">
        <a:spcBef>
          <a:spcPct val="0"/>
        </a:spcBef>
        <a:buNone/>
        <a:defRPr sz="1600" b="0" i="0" kern="1200" cap="none">
          <a:solidFill>
            <a:schemeClr val="bg1"/>
          </a:solidFill>
          <a:latin typeface="Montserrat" panose="00000500000000000000" pitchFamily="2" charset="-52"/>
          <a:ea typeface="+mj-ea"/>
          <a:cs typeface="Arial"/>
        </a:defRPr>
      </a:lvl1pPr>
    </p:titleStyle>
    <p:bodyStyle>
      <a:lvl1pPr marL="0" indent="0" algn="l" defTabSz="435305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Montserrat" panose="00000500000000000000" pitchFamily="2" charset="-52"/>
          <a:ea typeface="+mn-ea"/>
          <a:cs typeface="Arial"/>
        </a:defRPr>
      </a:lvl1pPr>
      <a:lvl2pPr marL="0" indent="0" algn="l" defTabSz="435305" rtl="0" eaLnBrk="1" latinLnBrk="0" hangingPunct="1">
        <a:spcBef>
          <a:spcPts val="0"/>
        </a:spcBef>
        <a:buFontTx/>
        <a:buNone/>
        <a:defRPr sz="1400" b="1" i="0" kern="1200">
          <a:solidFill>
            <a:schemeClr val="tx1"/>
          </a:solidFill>
          <a:latin typeface="Montserrat" panose="00000500000000000000" pitchFamily="2" charset="-52"/>
          <a:ea typeface="+mn-ea"/>
          <a:cs typeface="Arial"/>
        </a:defRPr>
      </a:lvl2pPr>
      <a:lvl3pPr marL="181377" indent="-181377" algn="l" defTabSz="435305" rtl="0" eaLnBrk="1" latinLnBrk="0" hangingPunct="1">
        <a:spcBef>
          <a:spcPts val="0"/>
        </a:spcBef>
        <a:buSzPct val="80000"/>
        <a:buFont typeface="Lucida Grande"/>
        <a:buChar char="＞"/>
        <a:defRPr sz="1300" b="0" i="0" kern="1200">
          <a:solidFill>
            <a:schemeClr val="tx1"/>
          </a:solidFill>
          <a:latin typeface="Montserrat" panose="00000500000000000000" pitchFamily="2" charset="-52"/>
          <a:ea typeface="+mn-ea"/>
          <a:cs typeface="Arial"/>
        </a:defRPr>
      </a:lvl3pPr>
      <a:lvl4pPr marL="0" indent="0" algn="l" defTabSz="435305" rtl="0" eaLnBrk="1" latinLnBrk="0" hangingPunct="1">
        <a:spcBef>
          <a:spcPts val="0"/>
        </a:spcBef>
        <a:buFontTx/>
        <a:buNone/>
        <a:defRPr sz="1700" b="0" i="0" kern="1200" cap="all">
          <a:solidFill>
            <a:schemeClr val="tx1"/>
          </a:solidFill>
          <a:latin typeface="Montserrat" panose="00000500000000000000" pitchFamily="2" charset="-52"/>
          <a:ea typeface="+mn-ea"/>
          <a:cs typeface="Arial"/>
        </a:defRPr>
      </a:lvl4pPr>
      <a:lvl5pPr marL="0" indent="0" algn="l" defTabSz="435305" rtl="0" eaLnBrk="1" latinLnBrk="0" hangingPunct="1">
        <a:spcBef>
          <a:spcPts val="0"/>
        </a:spcBef>
        <a:buFontTx/>
        <a:buNone/>
        <a:defRPr sz="1000" b="0" i="0" kern="1200">
          <a:solidFill>
            <a:schemeClr val="tx1"/>
          </a:solidFill>
          <a:latin typeface="Montserrat" panose="00000500000000000000" pitchFamily="2" charset="-52"/>
          <a:ea typeface="+mn-ea"/>
          <a:cs typeface="Arial"/>
        </a:defRPr>
      </a:lvl5pPr>
      <a:lvl6pPr marL="2394176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9480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785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0090" indent="-217652" algn="l" defTabSz="4353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305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609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14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219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6523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1828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133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2438" algn="l" defTabSz="435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6EFE9-06F1-58D4-08F3-559C079F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91E20C-E9CB-7A74-FF01-63C5017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A9520C-59AC-538C-4789-D4D0F747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B25A-F51B-4EAC-B428-5B86E68E529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7F39A5-EF6C-8E52-FA19-C0CA18EF6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19B0EA-B912-179E-7FEC-5C04B3C5C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BE69-B34E-4C5B-AA6F-2F7A8E4A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виркл">
            <a:extLst>
              <a:ext uri="{FF2B5EF4-FFF2-40B4-BE49-F238E27FC236}">
                <a16:creationId xmlns:a16="http://schemas.microsoft.com/office/drawing/2014/main" xmlns="" id="{61284531-79C7-4BEE-8AF3-3FF3612C1B59}"/>
              </a:ext>
            </a:extLst>
          </p:cNvPr>
          <p:cNvSpPr/>
          <p:nvPr/>
        </p:nvSpPr>
        <p:spPr>
          <a:xfrm>
            <a:off x="7356451" y="4726520"/>
            <a:ext cx="1787549" cy="2079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27999" tIns="27999" rIns="27999" bIns="27999" anchor="ctr"/>
          <a:lstStyle/>
          <a:p>
            <a:pPr defTabSz="45501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B0353523-DC60-BD8A-106B-F51098C11976}"/>
              </a:ext>
            </a:extLst>
          </p:cNvPr>
          <p:cNvSpPr txBox="1">
            <a:spLocks/>
          </p:cNvSpPr>
          <p:nvPr/>
        </p:nvSpPr>
        <p:spPr>
          <a:xfrm>
            <a:off x="431799" y="1356246"/>
            <a:ext cx="6559551" cy="1756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3200" b="1" i="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423"/>
              </a:spcBef>
              <a:buFontTx/>
              <a:buNone/>
              <a:defRPr sz="2100" b="0" i="0" kern="1200" cap="all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indent="0" algn="l" defTabSz="435305" rtl="0" eaLnBrk="1" latinLnBrk="0" hangingPunct="1">
              <a:spcBef>
                <a:spcPts val="635"/>
              </a:spcBef>
              <a:buFontTx/>
              <a:buNone/>
              <a:defRPr lang="ru-RU" sz="1400" b="0" i="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635"/>
              </a:spcBef>
              <a:buFontTx/>
              <a:buNone/>
              <a:defRPr sz="13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Stem"/>
                <a:ea typeface="+mn-ea"/>
                <a:cs typeface="Stem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cap="none" dirty="0">
                <a:solidFill>
                  <a:schemeClr val="tx1"/>
                </a:solidFill>
                <a:latin typeface="+mj-lt"/>
              </a:rPr>
              <a:t>Концептуальный проект целевого состояния муниципальной услуги</a:t>
            </a:r>
            <a:endParaRPr lang="en-US" sz="1600" b="0" cap="none" dirty="0">
              <a:solidFill>
                <a:schemeClr val="tx1"/>
              </a:solidFill>
              <a:latin typeface="+mj-lt"/>
            </a:endParaRPr>
          </a:p>
          <a:p>
            <a:r>
              <a:rPr lang="ru-RU" sz="1600" b="0" cap="none" dirty="0">
                <a:solidFill>
                  <a:schemeClr val="tx1"/>
                </a:solidFill>
                <a:latin typeface="+mj-lt"/>
              </a:rPr>
              <a:t>«Выдача копий архивных документов, подтверждающих право владения землей»</a:t>
            </a:r>
          </a:p>
          <a:p>
            <a:endParaRPr lang="ru-RU" sz="1600" b="0" cap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Месяц и год, город">
            <a:extLst>
              <a:ext uri="{FF2B5EF4-FFF2-40B4-BE49-F238E27FC236}">
                <a16:creationId xmlns:a16="http://schemas.microsoft.com/office/drawing/2014/main" xmlns="" id="{B7708FB1-B039-8CDB-973E-1C1492182358}"/>
              </a:ext>
            </a:extLst>
          </p:cNvPr>
          <p:cNvSpPr txBox="1"/>
          <p:nvPr/>
        </p:nvSpPr>
        <p:spPr>
          <a:xfrm>
            <a:off x="7620000" y="4734534"/>
            <a:ext cx="1169157" cy="19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999" tIns="27999" rIns="27999" bIns="27999" anchor="ctr">
            <a:spAutoFit/>
          </a:bodyPr>
          <a:lstStyle>
            <a:lvl1pPr algn="l">
              <a:lnSpc>
                <a:spcPct val="80000"/>
              </a:lnSpc>
              <a:spcBef>
                <a:spcPts val="4700"/>
              </a:spcBef>
              <a:defRPr sz="2300">
                <a:solidFill>
                  <a:srgbClr val="FFFFFF"/>
                </a:solidFill>
                <a:latin typeface="Stem"/>
                <a:ea typeface="Stem"/>
                <a:cs typeface="Stem"/>
                <a:sym typeface="Stem"/>
              </a:defRPr>
            </a:lvl1pPr>
          </a:lstStyle>
          <a:p>
            <a:r>
              <a:rPr lang="ru-RU" sz="1100" dirty="0" smtClean="0">
                <a:solidFill>
                  <a:srgbClr val="0077C8"/>
                </a:solidFill>
                <a:latin typeface="Stem"/>
                <a:ea typeface="Verdana" panose="020B0604030504040204" pitchFamily="34" charset="0"/>
              </a:rPr>
              <a:t>сентябрь, 2023</a:t>
            </a:r>
            <a:endParaRPr sz="1100" dirty="0">
              <a:solidFill>
                <a:srgbClr val="0077C8"/>
              </a:solidFill>
              <a:latin typeface="Ste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0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6CA579-5EB3-4ED7-A14D-C0A74995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430002-EB66-4284-9EBB-A5AE3B77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77" y="133926"/>
            <a:ext cx="7507769" cy="2808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6. Перечень требуемых витрин данных и межведомственных обменов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A18328D-97C4-4BE0-92D7-27A58236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54000"/>
              </p:ext>
            </p:extLst>
          </p:nvPr>
        </p:nvGraphicFramePr>
        <p:xfrm>
          <a:off x="336427" y="814493"/>
          <a:ext cx="8566544" cy="187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8540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2596568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070115845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xmlns="" val="165314828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139100727"/>
                    </a:ext>
                  </a:extLst>
                </a:gridCol>
                <a:gridCol w="1079713">
                  <a:extLst>
                    <a:ext uri="{9D8B030D-6E8A-4147-A177-3AD203B41FA5}">
                      <a16:colId xmlns:a16="http://schemas.microsoft.com/office/drawing/2014/main" xmlns="" val="2623007552"/>
                    </a:ext>
                  </a:extLst>
                </a:gridCol>
                <a:gridCol w="866850">
                  <a:extLst>
                    <a:ext uri="{9D8B030D-6E8A-4147-A177-3AD203B41FA5}">
                      <a16:colId xmlns:a16="http://schemas.microsoft.com/office/drawing/2014/main" xmlns="" val="422888052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Поставщик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Наименование вида сведений 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ТС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818640"/>
                  </a:ext>
                </a:extLst>
              </a:tr>
              <a:tr h="634315"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6.4.</a:t>
                      </a: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Росреестр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Представление сведений из витрины данных НСУД ЕГРН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1 </a:t>
                      </a:r>
                      <a:endParaRPr lang="ru-RU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700" b="1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Атрибутивный состав: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Номер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Дата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Сведения о наименовании органа, выдавшего документ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Фамилия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Имя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Отчество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Основания владения/пользования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реализовано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2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Витрина НСУД ЕГРН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3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2023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Витрина НСУД ЕГРН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3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2023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6466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1ABE0B-2A32-9D89-2B84-AAB307929498}"/>
              </a:ext>
            </a:extLst>
          </p:cNvPr>
          <p:cNvSpPr txBox="1"/>
          <p:nvPr/>
        </p:nvSpPr>
        <p:spPr>
          <a:xfrm>
            <a:off x="76435" y="4649108"/>
            <a:ext cx="844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aseline="30000" dirty="0">
                <a:latin typeface="Montserrat" panose="00000500000000000000" pitchFamily="2" charset="-52"/>
              </a:rPr>
              <a:t>1 </a:t>
            </a:r>
            <a:r>
              <a:rPr lang="ru-RU" sz="600" dirty="0">
                <a:latin typeface="Montserrat" panose="00000500000000000000" pitchFamily="2" charset="-52"/>
              </a:rPr>
              <a:t>Сведения запрашиваются при необходимости подтверждения прав заявителя на объект недвижимости для установления права на получение сведений о земельном участке. Запрос возможен, если право зарегистрировано в ЕГРН.</a:t>
            </a:r>
          </a:p>
          <a:p>
            <a:r>
              <a:rPr lang="ru-RU" sz="600" baseline="30000" dirty="0">
                <a:latin typeface="Montserrat" panose="00000500000000000000" pitchFamily="2" charset="-52"/>
              </a:rPr>
              <a:t>2  </a:t>
            </a:r>
            <a:r>
              <a:rPr lang="en-US" sz="600" dirty="0">
                <a:latin typeface="Montserrat" panose="00000500000000000000" pitchFamily="2" charset="-52"/>
              </a:rPr>
              <a:t>https://lkuv.gosuslugi.ru/paip-portal/#/inquiries/card/b9a7c41f-194e-423d-9e31-dc4940989c81</a:t>
            </a:r>
            <a:endParaRPr lang="ru-RU" sz="600" dirty="0">
              <a:latin typeface="Montserrat" panose="00000500000000000000" pitchFamily="2" charset="-52"/>
            </a:endParaRPr>
          </a:p>
          <a:p>
            <a:r>
              <a:rPr lang="ru-RU" sz="600" baseline="30000" dirty="0">
                <a:latin typeface="Montserrat" panose="00000500000000000000" pitchFamily="2" charset="-52"/>
              </a:rPr>
              <a:t>3 </a:t>
            </a:r>
            <a:r>
              <a:rPr lang="ru-RU" sz="600" dirty="0">
                <a:latin typeface="Montserrat" panose="00000500000000000000" pitchFamily="2" charset="-52"/>
              </a:rPr>
              <a:t>Создание витрины предусмотрено Планом-графиком создания ведомственных витрин данных (1 кв. 2023 г.).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BA0A93-AAED-BD6C-2879-88623B427F70}"/>
              </a:ext>
            </a:extLst>
          </p:cNvPr>
          <p:cNvSpPr txBox="1"/>
          <p:nvPr/>
        </p:nvSpPr>
        <p:spPr>
          <a:xfrm>
            <a:off x="191449" y="4048394"/>
            <a:ext cx="192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AA35FC-CF72-A89A-4C5A-D1112BD02515}"/>
              </a:ext>
            </a:extLst>
          </p:cNvPr>
          <p:cNvSpPr/>
          <p:nvPr/>
        </p:nvSpPr>
        <p:spPr>
          <a:xfrm>
            <a:off x="279919" y="4353538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18E989-4242-CE30-90E1-21EC74C6E6A5}"/>
              </a:ext>
            </a:extLst>
          </p:cNvPr>
          <p:cNvSpPr/>
          <p:nvPr/>
        </p:nvSpPr>
        <p:spPr>
          <a:xfrm>
            <a:off x="279919" y="4209597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0944934-438B-EE7E-0AB4-BAFDD26F1612}"/>
              </a:ext>
            </a:extLst>
          </p:cNvPr>
          <p:cNvSpPr/>
          <p:nvPr/>
        </p:nvSpPr>
        <p:spPr>
          <a:xfrm>
            <a:off x="182600" y="4048394"/>
            <a:ext cx="1932470" cy="509220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0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6CA579-5EB3-4ED7-A14D-C0A74995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430002-EB66-4284-9EBB-A5AE3B77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77" y="133926"/>
            <a:ext cx="7507769" cy="2808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6. Перечень требуемых витрин данных и межведомственных обменов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A18328D-97C4-4BE0-92D7-27A58236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409849"/>
              </p:ext>
            </p:extLst>
          </p:nvPr>
        </p:nvGraphicFramePr>
        <p:xfrm>
          <a:off x="336427" y="814493"/>
          <a:ext cx="8566544" cy="1447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8540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2596568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070115845"/>
                    </a:ext>
                  </a:extLst>
                </a:gridCol>
                <a:gridCol w="1088465">
                  <a:extLst>
                    <a:ext uri="{9D8B030D-6E8A-4147-A177-3AD203B41FA5}">
                      <a16:colId xmlns:a16="http://schemas.microsoft.com/office/drawing/2014/main" xmlns="" val="1653148280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xmlns="" val="2139100727"/>
                    </a:ext>
                  </a:extLst>
                </a:gridCol>
                <a:gridCol w="1079713">
                  <a:extLst>
                    <a:ext uri="{9D8B030D-6E8A-4147-A177-3AD203B41FA5}">
                      <a16:colId xmlns:a16="http://schemas.microsoft.com/office/drawing/2014/main" xmlns="" val="2623007552"/>
                    </a:ext>
                  </a:extLst>
                </a:gridCol>
                <a:gridCol w="866850">
                  <a:extLst>
                    <a:ext uri="{9D8B030D-6E8A-4147-A177-3AD203B41FA5}">
                      <a16:colId xmlns:a16="http://schemas.microsoft.com/office/drawing/2014/main" xmlns="" val="422888052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Поставщик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Наименование вида сведений 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ТС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818640"/>
                  </a:ext>
                </a:extLst>
              </a:tr>
              <a:tr h="799486"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6.5. ФНС России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Выписки из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ЕГРЮЛ по запросам органов государственной власти</a:t>
                      </a:r>
                      <a:r>
                        <a:rPr lang="ru-RU" sz="700" baseline="300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700" baseline="0" dirty="0" smtClean="0"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Атрибутивный состав: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 выписка из ЕГРЮЛ или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 сообщение об отсутствии сведений или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 сообщение о невозможности предоставления сведений в электронном виде.</a:t>
                      </a:r>
                    </a:p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реализовано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Витрина 2 ФНС России</a:t>
                      </a:r>
                    </a:p>
                    <a:p>
                      <a:pPr algn="ctr"/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(Информация о юридических лицах и индивидуальных предпринимателях)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1 кв. 2023 г.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Витрина 2 ФНС России</a:t>
                      </a:r>
                    </a:p>
                    <a:p>
                      <a:pPr algn="ctr"/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(Информация о юридических лицах и индивидуальных предпринимателях)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1 кв. 2023 г.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6466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BA0A93-AAED-BD6C-2879-88623B427F70}"/>
              </a:ext>
            </a:extLst>
          </p:cNvPr>
          <p:cNvSpPr txBox="1"/>
          <p:nvPr/>
        </p:nvSpPr>
        <p:spPr>
          <a:xfrm>
            <a:off x="200297" y="4234618"/>
            <a:ext cx="192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AA35FC-CF72-A89A-4C5A-D1112BD02515}"/>
              </a:ext>
            </a:extLst>
          </p:cNvPr>
          <p:cNvSpPr/>
          <p:nvPr/>
        </p:nvSpPr>
        <p:spPr>
          <a:xfrm>
            <a:off x="288767" y="4539762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0944934-438B-EE7E-0AB4-BAFDD26F1612}"/>
              </a:ext>
            </a:extLst>
          </p:cNvPr>
          <p:cNvSpPr/>
          <p:nvPr/>
        </p:nvSpPr>
        <p:spPr>
          <a:xfrm>
            <a:off x="191448" y="4234618"/>
            <a:ext cx="1932470" cy="509220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918" y="4802996"/>
            <a:ext cx="288572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baseline="30000" dirty="0">
                <a:latin typeface="Montserrat" panose="00000500000000000000" pitchFamily="2" charset="-52"/>
              </a:rPr>
              <a:t>1 </a:t>
            </a:r>
            <a:r>
              <a:rPr lang="en-US" sz="500" dirty="0" smtClean="0">
                <a:latin typeface="Montserrat" panose="00000500000000000000" pitchFamily="2" charset="-52"/>
              </a:rPr>
              <a:t>https</a:t>
            </a:r>
            <a:r>
              <a:rPr lang="en-US" sz="500" dirty="0">
                <a:latin typeface="Montserrat" panose="00000500000000000000" pitchFamily="2" charset="-52"/>
              </a:rPr>
              <a:t>://lkuv.gosuslugi.ru/paip-portal/#/inquiries/card/dd0a3abd-d9cd-11eb-87f2-6dd2d98a56b1</a:t>
            </a:r>
            <a:r>
              <a:rPr lang="ru-RU" sz="500" dirty="0">
                <a:latin typeface="Montserrat" panose="000005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57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53E0611-18CE-42D8-9CFC-969AB8F3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8ED0B0E-16E7-492D-BC2D-240CCC5E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7. </a:t>
            </a:r>
            <a:r>
              <a:rPr lang="ru-RU" dirty="0" err="1">
                <a:solidFill>
                  <a:schemeClr val="tx1"/>
                </a:solidFill>
              </a:rPr>
              <a:t>Проактивный</a:t>
            </a:r>
            <a:r>
              <a:rPr lang="ru-RU" dirty="0">
                <a:solidFill>
                  <a:schemeClr val="tx1"/>
                </a:solidFill>
              </a:rPr>
              <a:t> режим предоставления услуги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61803EE-BC87-48A7-AD54-66D142692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72838"/>
              </p:ext>
            </p:extLst>
          </p:nvPr>
        </p:nvGraphicFramePr>
        <p:xfrm>
          <a:off x="158310" y="1121157"/>
          <a:ext cx="8748090" cy="1192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77289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2738066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005998">
                  <a:extLst>
                    <a:ext uri="{9D8B030D-6E8A-4147-A177-3AD203B41FA5}">
                      <a16:colId xmlns:a16="http://schemas.microsoft.com/office/drawing/2014/main" xmlns="" val="3070115845"/>
                    </a:ext>
                  </a:extLst>
                </a:gridCol>
                <a:gridCol w="1863369">
                  <a:extLst>
                    <a:ext uri="{9D8B030D-6E8A-4147-A177-3AD203B41FA5}">
                      <a16:colId xmlns:a16="http://schemas.microsoft.com/office/drawing/2014/main" xmlns="" val="1653148280"/>
                    </a:ext>
                  </a:extLst>
                </a:gridCol>
                <a:gridCol w="1863368">
                  <a:extLst>
                    <a:ext uri="{9D8B030D-6E8A-4147-A177-3AD203B41FA5}">
                      <a16:colId xmlns:a16="http://schemas.microsoft.com/office/drawing/2014/main" xmlns="" val="1745132861"/>
                    </a:ext>
                  </a:extLst>
                </a:gridCol>
              </a:tblGrid>
              <a:tr h="485951"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Поставщик сведений для </a:t>
                      </a:r>
                      <a:r>
                        <a:rPr lang="ru-RU" sz="700" b="0" baseline="0" dirty="0" err="1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проактива</a:t>
                      </a:r>
                      <a:endParaRPr lang="ru-RU" sz="7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Наименование вида сведений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ТС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706838">
                <a:tc gridSpan="5"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Проактивный режим не применяется в силу того, что для получения архивных данных требуется волеизъявление лица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700" baseline="0" dirty="0" err="1">
                          <a:latin typeface="Montserrat" panose="00000500000000000000" pitchFamily="2" charset="-52"/>
                        </a:rPr>
                        <a:t>Проактивный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 режим не предусмотрен в силу того, что для совершения сделок, в отношении которых испрашивается разрешение, требуется волеизъявление лица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226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E5FCD4-DCBB-44F9-A7A1-0BC02B1284F0}"/>
              </a:ext>
            </a:extLst>
          </p:cNvPr>
          <p:cNvSpPr txBox="1"/>
          <p:nvPr/>
        </p:nvSpPr>
        <p:spPr>
          <a:xfrm>
            <a:off x="69841" y="4172431"/>
            <a:ext cx="1923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endParaRPr lang="ru-RU" sz="900" dirty="0">
              <a:latin typeface="Montserrat SemiBold" panose="020B0604020202020204" pitchFamily="2" charset="-52"/>
            </a:endParaRP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3B3065-2A0D-4208-9F7B-D044066A4BCA}"/>
              </a:ext>
            </a:extLst>
          </p:cNvPr>
          <p:cNvSpPr/>
          <p:nvPr/>
        </p:nvSpPr>
        <p:spPr>
          <a:xfrm>
            <a:off x="158311" y="4645411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2A0396D-5CC2-4C14-A202-A8B40A92440C}"/>
              </a:ext>
            </a:extLst>
          </p:cNvPr>
          <p:cNvSpPr/>
          <p:nvPr/>
        </p:nvSpPr>
        <p:spPr>
          <a:xfrm>
            <a:off x="158311" y="4501470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3F79723-3D31-4514-88C4-3274F403C924}"/>
              </a:ext>
            </a:extLst>
          </p:cNvPr>
          <p:cNvSpPr/>
          <p:nvPr/>
        </p:nvSpPr>
        <p:spPr>
          <a:xfrm>
            <a:off x="60992" y="4139069"/>
            <a:ext cx="1932470" cy="710418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4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1DDA227-95DC-44AD-8846-E7C14BCB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1361D2-23E1-4BE3-8E6C-F11EC7C9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91288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8. Оптимизация состава запроса о предоставлении услуги</a:t>
            </a:r>
          </a:p>
        </p:txBody>
      </p:sp>
      <p:graphicFrame>
        <p:nvGraphicFramePr>
          <p:cNvPr id="13" name="Таблица 5">
            <a:extLst>
              <a:ext uri="{FF2B5EF4-FFF2-40B4-BE49-F238E27FC236}">
                <a16:creationId xmlns:a16="http://schemas.microsoft.com/office/drawing/2014/main" xmlns="" id="{899ECDCC-2FB9-4102-8299-D99B858B4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772381"/>
              </p:ext>
            </p:extLst>
          </p:nvPr>
        </p:nvGraphicFramePr>
        <p:xfrm>
          <a:off x="226869" y="367995"/>
          <a:ext cx="8648984" cy="46757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9197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774150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177690">
                  <a:extLst>
                    <a:ext uri="{9D8B030D-6E8A-4147-A177-3AD203B41FA5}">
                      <a16:colId xmlns:a16="http://schemas.microsoft.com/office/drawing/2014/main" xmlns="" val="2846875841"/>
                    </a:ext>
                  </a:extLst>
                </a:gridCol>
                <a:gridCol w="751522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1954076">
                  <a:extLst>
                    <a:ext uri="{9D8B030D-6E8A-4147-A177-3AD203B41FA5}">
                      <a16:colId xmlns:a16="http://schemas.microsoft.com/office/drawing/2014/main" xmlns="" val="1224058956"/>
                    </a:ext>
                  </a:extLst>
                </a:gridCol>
                <a:gridCol w="1016874"/>
                <a:gridCol w="1485475">
                  <a:extLst>
                    <a:ext uri="{9D8B030D-6E8A-4147-A177-3AD203B41FA5}">
                      <a16:colId xmlns:a16="http://schemas.microsoft.com/office/drawing/2014/main" xmlns="" val="889061831"/>
                    </a:ext>
                  </a:extLst>
                </a:gridCol>
              </a:tblGrid>
              <a:tr h="619752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Сведения в составе запроса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 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339388">
                <a:tc gridSpan="2">
                  <a:txBody>
                    <a:bodyPr/>
                    <a:lstStyle/>
                    <a:p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Данные</a:t>
                      </a:r>
                      <a:r>
                        <a:rPr lang="en-US" sz="700" b="1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заявителя - физического лица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711362"/>
                  </a:ext>
                </a:extLst>
              </a:tr>
              <a:tr h="29512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8.1. Фамилия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226263"/>
                  </a:ext>
                </a:extLst>
              </a:tr>
              <a:tr h="29512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8.2. Имя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823854"/>
                  </a:ext>
                </a:extLst>
              </a:tr>
              <a:tr h="29512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8.3. Отчество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218545"/>
                  </a:ext>
                </a:extLst>
              </a:tr>
              <a:tr h="29512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8.4. Дата рождения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903068"/>
                  </a:ext>
                </a:extLst>
              </a:tr>
              <a:tr h="191828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8.5. Паспортные данные заявителя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161099"/>
                  </a:ext>
                </a:extLst>
              </a:tr>
              <a:tr h="21380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8.5.1. Серия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382"/>
                  </a:ext>
                </a:extLst>
              </a:tr>
              <a:tr h="21380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8.5.2. Номер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329371"/>
                  </a:ext>
                </a:extLst>
              </a:tr>
              <a:tr h="21380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8.5.3. Дата выдачи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781797"/>
                  </a:ext>
                </a:extLst>
              </a:tr>
              <a:tr h="21380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8.5.4. Кем выдан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851364"/>
                  </a:ext>
                </a:extLst>
              </a:tr>
              <a:tr h="21380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8.5.5. Код подразделения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3575081"/>
                  </a:ext>
                </a:extLst>
              </a:tr>
              <a:tr h="191828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8.6. Контактные 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8310"/>
                  </a:ext>
                </a:extLst>
              </a:tr>
              <a:tr h="29512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8.6.1. Контактный 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515454"/>
                  </a:ext>
                </a:extLst>
              </a:tr>
              <a:tr h="29512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8.6.2. 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116460"/>
                  </a:ext>
                </a:extLst>
              </a:tr>
              <a:tr h="398412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8.7. Адрес регистрации по месту жительства / пребывания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712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24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1DDA227-95DC-44AD-8846-E7C14BCB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1361D2-23E1-4BE3-8E6C-F11EC7C9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8. Оптимизация состава запроса о предоставлении услуги</a:t>
            </a:r>
          </a:p>
        </p:txBody>
      </p:sp>
      <p:graphicFrame>
        <p:nvGraphicFramePr>
          <p:cNvPr id="17" name="Таблица 5">
            <a:extLst>
              <a:ext uri="{FF2B5EF4-FFF2-40B4-BE49-F238E27FC236}">
                <a16:creationId xmlns:a16="http://schemas.microsoft.com/office/drawing/2014/main" xmlns="" id="{85CB44F4-399B-C8E7-9A5B-675BA814D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81039"/>
              </p:ext>
            </p:extLst>
          </p:nvPr>
        </p:nvGraphicFramePr>
        <p:xfrm>
          <a:off x="203577" y="592926"/>
          <a:ext cx="8663466" cy="38093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3854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819493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177690">
                  <a:extLst>
                    <a:ext uri="{9D8B030D-6E8A-4147-A177-3AD203B41FA5}">
                      <a16:colId xmlns:a16="http://schemas.microsoft.com/office/drawing/2014/main" xmlns="" val="2846875841"/>
                    </a:ext>
                  </a:extLst>
                </a:gridCol>
                <a:gridCol w="751522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1841725">
                  <a:extLst>
                    <a:ext uri="{9D8B030D-6E8A-4147-A177-3AD203B41FA5}">
                      <a16:colId xmlns:a16="http://schemas.microsoft.com/office/drawing/2014/main" xmlns="" val="1224058956"/>
                    </a:ext>
                  </a:extLst>
                </a:gridCol>
                <a:gridCol w="1143707"/>
                <a:gridCol w="1485475">
                  <a:extLst>
                    <a:ext uri="{9D8B030D-6E8A-4147-A177-3AD203B41FA5}">
                      <a16:colId xmlns:a16="http://schemas.microsoft.com/office/drawing/2014/main" xmlns="" val="889061831"/>
                    </a:ext>
                  </a:extLst>
                </a:gridCol>
              </a:tblGrid>
              <a:tr h="335940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Сведения в составе запроса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 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Данные заявителя - юридического лица / 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4823854"/>
                  </a:ext>
                </a:extLst>
              </a:tr>
              <a:tr h="227456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8.8. Полное наименование юридического лица / 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218545"/>
                  </a:ext>
                </a:extLst>
              </a:tr>
              <a:tr h="232435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8.9. ОГРН / ОГРНИП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903068"/>
                  </a:ext>
                </a:extLst>
              </a:tr>
              <a:tr h="22579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8.10. ИНН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16109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8.11. Контактные 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46382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8.11.1. Контактный 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329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8.11.2. 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78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8.12. Почтовый адрес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85136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Данные представителя по доверенности – физического лица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3575081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8.13. Фамилия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8310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8.14. Имя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515454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8.15. Отчество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116460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8.16. Дата рождения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005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DFA175-8BE8-3749-6C66-E1060B5CB7D4}"/>
              </a:ext>
            </a:extLst>
          </p:cNvPr>
          <p:cNvSpPr txBox="1"/>
          <p:nvPr/>
        </p:nvSpPr>
        <p:spPr>
          <a:xfrm>
            <a:off x="153828" y="4744752"/>
            <a:ext cx="23660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latin typeface="Montserrat SemiBold" panose="020B0604020202020204" pitchFamily="2" charset="-52"/>
              </a:rPr>
              <a:t>Заполнение поля формы запроса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Вручную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Автоматически, СМЭВ (витрина)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AF1A98-C3D9-853C-B1A6-71973E333A9E}"/>
              </a:ext>
            </a:extLst>
          </p:cNvPr>
          <p:cNvSpPr/>
          <p:nvPr/>
        </p:nvSpPr>
        <p:spPr>
          <a:xfrm>
            <a:off x="286246" y="4904882"/>
            <a:ext cx="76490" cy="66181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7915901-E27E-F29D-4359-4A59AE721ABE}"/>
              </a:ext>
            </a:extLst>
          </p:cNvPr>
          <p:cNvSpPr/>
          <p:nvPr/>
        </p:nvSpPr>
        <p:spPr>
          <a:xfrm>
            <a:off x="0" y="4790153"/>
            <a:ext cx="2306197" cy="353321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432083-C654-2D2E-8A8F-7F569FE1E87C}"/>
              </a:ext>
            </a:extLst>
          </p:cNvPr>
          <p:cNvSpPr/>
          <p:nvPr/>
        </p:nvSpPr>
        <p:spPr>
          <a:xfrm>
            <a:off x="286246" y="5019611"/>
            <a:ext cx="76490" cy="66181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9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1DDA227-95DC-44AD-8846-E7C14BCB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15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1361D2-23E1-4BE3-8E6C-F11EC7C9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75444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8. Оптимизация состава запроса о предоставлении услуги</a:t>
            </a:r>
          </a:p>
        </p:txBody>
      </p:sp>
      <p:graphicFrame>
        <p:nvGraphicFramePr>
          <p:cNvPr id="17" name="Таблица 5">
            <a:extLst>
              <a:ext uri="{FF2B5EF4-FFF2-40B4-BE49-F238E27FC236}">
                <a16:creationId xmlns:a16="http://schemas.microsoft.com/office/drawing/2014/main" xmlns="" id="{85CB44F4-399B-C8E7-9A5B-675BA814D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914437"/>
              </p:ext>
            </p:extLst>
          </p:nvPr>
        </p:nvGraphicFramePr>
        <p:xfrm>
          <a:off x="203577" y="343803"/>
          <a:ext cx="8658199" cy="4501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3854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986587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010596"/>
                <a:gridCol w="868362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1685499"/>
                <a:gridCol w="1177826"/>
                <a:gridCol w="1485475">
                  <a:extLst>
                    <a:ext uri="{9D8B030D-6E8A-4147-A177-3AD203B41FA5}">
                      <a16:colId xmlns:a16="http://schemas.microsoft.com/office/drawing/2014/main" xmlns="" val="889061831"/>
                    </a:ext>
                  </a:extLst>
                </a:gridCol>
              </a:tblGrid>
              <a:tr h="529497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Сведения в составе запроса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 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8.17. Паспортные данные представителя заявителя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21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8.17.1. Серия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/ 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903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8.17.2. Номер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161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8.17.3. Дата выдачи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8.17.4. Кем выдан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329371"/>
                  </a:ext>
                </a:extLst>
              </a:tr>
              <a:tr h="253287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8.17.5. Код подразделения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781797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8.18. Контактные 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85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8.18.1. Контактный 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8.18.2. 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51545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Данные представителя по доверенности – юридического лица / 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116460"/>
                  </a:ext>
                </a:extLst>
              </a:tr>
              <a:tr h="191417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8.19. Полное наименование юридического лица / 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92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8.20. ОГРН / ОГРНИП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370533"/>
                  </a:ext>
                </a:extLst>
              </a:tr>
              <a:tr h="212116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8.21. ИНН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0051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8.22. Контактные 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8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8.22.1. Контактный 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046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8.22.2. 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Автоматически из ЕСИА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Автоматически из 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0939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9A875D-4B02-153B-72D0-2221F84CF087}"/>
              </a:ext>
            </a:extLst>
          </p:cNvPr>
          <p:cNvSpPr txBox="1"/>
          <p:nvPr/>
        </p:nvSpPr>
        <p:spPr>
          <a:xfrm>
            <a:off x="6777901" y="8824"/>
            <a:ext cx="23660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latin typeface="Montserrat SemiBold" panose="020B0604020202020204" pitchFamily="2" charset="-52"/>
              </a:rPr>
              <a:t>Заполнение поля формы запроса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Вручную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Автоматически, СМЭВ (витрина)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3438F2D-BA27-B0F6-BB6D-6A66394E7048}"/>
              </a:ext>
            </a:extLst>
          </p:cNvPr>
          <p:cNvSpPr/>
          <p:nvPr/>
        </p:nvSpPr>
        <p:spPr>
          <a:xfrm>
            <a:off x="6910319" y="168954"/>
            <a:ext cx="76490" cy="66181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6DCEAE8-10AB-D1F2-1BF8-0DD98A4460B0}"/>
              </a:ext>
            </a:extLst>
          </p:cNvPr>
          <p:cNvSpPr/>
          <p:nvPr/>
        </p:nvSpPr>
        <p:spPr>
          <a:xfrm>
            <a:off x="6624073" y="54225"/>
            <a:ext cx="2306197" cy="353321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6E1C6A-0A55-5FF0-14F6-6D537AF880FB}"/>
              </a:ext>
            </a:extLst>
          </p:cNvPr>
          <p:cNvSpPr/>
          <p:nvPr/>
        </p:nvSpPr>
        <p:spPr>
          <a:xfrm>
            <a:off x="6910319" y="283683"/>
            <a:ext cx="76490" cy="66181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1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1DDA227-95DC-44AD-8846-E7C14BCB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1361D2-23E1-4BE3-8E6C-F11EC7C9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74253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8. Оптимизация состава запроса о предоставлении услуги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2423B4-358A-1FEB-D3F9-A69289898A40}"/>
              </a:ext>
            </a:extLst>
          </p:cNvPr>
          <p:cNvSpPr txBox="1"/>
          <p:nvPr/>
        </p:nvSpPr>
        <p:spPr>
          <a:xfrm>
            <a:off x="153828" y="4744752"/>
            <a:ext cx="23660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latin typeface="Montserrat SemiBold" panose="020B0604020202020204" pitchFamily="2" charset="-52"/>
              </a:rPr>
              <a:t>Заполнение поля формы запроса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Вручную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Автоматически, СМЭВ (витрина)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50E2378-95CA-F233-C463-B6AFA1DA8D0E}"/>
              </a:ext>
            </a:extLst>
          </p:cNvPr>
          <p:cNvSpPr/>
          <p:nvPr/>
        </p:nvSpPr>
        <p:spPr>
          <a:xfrm>
            <a:off x="286246" y="4904882"/>
            <a:ext cx="76490" cy="66181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CF8289A-6B0B-9339-F9BC-9F0E6A880C20}"/>
              </a:ext>
            </a:extLst>
          </p:cNvPr>
          <p:cNvSpPr/>
          <p:nvPr/>
        </p:nvSpPr>
        <p:spPr>
          <a:xfrm>
            <a:off x="0" y="4790153"/>
            <a:ext cx="2306197" cy="353321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5">
            <a:extLst>
              <a:ext uri="{FF2B5EF4-FFF2-40B4-BE49-F238E27FC236}">
                <a16:creationId xmlns:a16="http://schemas.microsoft.com/office/drawing/2014/main" xmlns="" id="{85CB44F4-399B-C8E7-9A5B-675BA814D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892282"/>
              </p:ext>
            </p:extLst>
          </p:nvPr>
        </p:nvGraphicFramePr>
        <p:xfrm>
          <a:off x="97320" y="288337"/>
          <a:ext cx="8872870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1229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840706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208175">
                  <a:extLst>
                    <a:ext uri="{9D8B030D-6E8A-4147-A177-3AD203B41FA5}">
                      <a16:colId xmlns:a16="http://schemas.microsoft.com/office/drawing/2014/main" xmlns="" val="2846875841"/>
                    </a:ext>
                  </a:extLst>
                </a:gridCol>
                <a:gridCol w="770976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1523928">
                  <a:extLst>
                    <a:ext uri="{9D8B030D-6E8A-4147-A177-3AD203B41FA5}">
                      <a16:colId xmlns:a16="http://schemas.microsoft.com/office/drawing/2014/main" xmlns="" val="1224058956"/>
                    </a:ext>
                  </a:extLst>
                </a:gridCol>
                <a:gridCol w="1523928">
                  <a:extLst>
                    <a:ext uri="{9D8B030D-6E8A-4147-A177-3AD203B41FA5}">
                      <a16:colId xmlns:a16="http://schemas.microsoft.com/office/drawing/2014/main" xmlns="" val="2460240693"/>
                    </a:ext>
                  </a:extLst>
                </a:gridCol>
                <a:gridCol w="1523928">
                  <a:extLst>
                    <a:ext uri="{9D8B030D-6E8A-4147-A177-3AD203B41FA5}">
                      <a16:colId xmlns:a16="http://schemas.microsoft.com/office/drawing/2014/main" xmlns="" val="889061831"/>
                    </a:ext>
                  </a:extLst>
                </a:gridCol>
              </a:tblGrid>
              <a:tr h="335940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Сведения в составе запроса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 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43457">
                <a:tc gridSpan="7">
                  <a:txBody>
                    <a:bodyPr/>
                    <a:lstStyle/>
                    <a:p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Сведения о лице, от имени которого производится подача запроса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851364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8.23. Фамилия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8.24. Имя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942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8.25. Отчество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138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8.26. Дата рождения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235042"/>
                  </a:ext>
                </a:extLst>
              </a:tr>
              <a:tr h="150284">
                <a:tc gridSpan="7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8.27. Паспортные данные заявителя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619600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8.27.1. Серия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473322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8.27.2. Номер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070257"/>
                  </a:ext>
                </a:extLst>
              </a:tr>
              <a:tr h="142727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8.27.3. Дата выдачи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23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8.27.4. Кем выдан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690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8.27.5. Код подразделения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61174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8.28. Реквизиты документа, подтверждающего полномочия представителя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98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8.28.1. Номер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Вручную представителем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96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8.28.2. Дата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Выбор значения в выпадающем календаре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72557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BC208B-E51B-0BD4-6800-EE9060B630C1}"/>
              </a:ext>
            </a:extLst>
          </p:cNvPr>
          <p:cNvSpPr/>
          <p:nvPr/>
        </p:nvSpPr>
        <p:spPr>
          <a:xfrm>
            <a:off x="286246" y="5019611"/>
            <a:ext cx="76490" cy="66181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5AA9C1-9699-55E3-805A-09DE11C52739}"/>
              </a:ext>
            </a:extLst>
          </p:cNvPr>
          <p:cNvSpPr txBox="1"/>
          <p:nvPr/>
        </p:nvSpPr>
        <p:spPr>
          <a:xfrm>
            <a:off x="2362705" y="4889005"/>
            <a:ext cx="600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aseline="30000" dirty="0">
                <a:latin typeface="Montserrat" panose="00000500000000000000" pitchFamily="2" charset="-52"/>
              </a:rPr>
              <a:t>1 </a:t>
            </a:r>
            <a:r>
              <a:rPr lang="ru-RU" sz="600" dirty="0">
                <a:latin typeface="Montserrat" panose="00000500000000000000" pitchFamily="2" charset="-52"/>
              </a:rPr>
              <a:t>Применяется в ЦС 2 в случае доработки Витрины ФНП «Сведения из реестра доверенностей» в части передачи сведений об объеме переданных полномочий в целях исключения необходимости представления документа, подтверждающего полномочия представителя.</a:t>
            </a:r>
          </a:p>
        </p:txBody>
      </p:sp>
    </p:spTree>
    <p:extLst>
      <p:ext uri="{BB962C8B-B14F-4D97-AF65-F5344CB8AC3E}">
        <p14:creationId xmlns:p14="http://schemas.microsoft.com/office/powerpoint/2010/main" val="33346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1DDA227-95DC-44AD-8846-E7C14BCB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17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F1361D2-23E1-4BE3-8E6C-F11EC7C9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77" y="0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8. Оптимизация состава запроса о предоставлении услуги</a:t>
            </a:r>
          </a:p>
        </p:txBody>
      </p:sp>
      <p:graphicFrame>
        <p:nvGraphicFramePr>
          <p:cNvPr id="17" name="Таблица 5">
            <a:extLst>
              <a:ext uri="{FF2B5EF4-FFF2-40B4-BE49-F238E27FC236}">
                <a16:creationId xmlns:a16="http://schemas.microsoft.com/office/drawing/2014/main" xmlns="" id="{85CB44F4-399B-C8E7-9A5B-675BA814D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19241"/>
              </p:ext>
            </p:extLst>
          </p:nvPr>
        </p:nvGraphicFramePr>
        <p:xfrm>
          <a:off x="76631" y="200063"/>
          <a:ext cx="8990740" cy="30299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0906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175693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676182">
                  <a:extLst>
                    <a:ext uri="{9D8B030D-6E8A-4147-A177-3AD203B41FA5}">
                      <a16:colId xmlns:a16="http://schemas.microsoft.com/office/drawing/2014/main" xmlns="" val="2249691116"/>
                    </a:ext>
                  </a:extLst>
                </a:gridCol>
                <a:gridCol w="1224225">
                  <a:extLst>
                    <a:ext uri="{9D8B030D-6E8A-4147-A177-3AD203B41FA5}">
                      <a16:colId xmlns:a16="http://schemas.microsoft.com/office/drawing/2014/main" xmlns="" val="2846875841"/>
                    </a:ext>
                  </a:extLst>
                </a:gridCol>
                <a:gridCol w="781218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1544172">
                  <a:extLst>
                    <a:ext uri="{9D8B030D-6E8A-4147-A177-3AD203B41FA5}">
                      <a16:colId xmlns:a16="http://schemas.microsoft.com/office/drawing/2014/main" xmlns="" val="1224058956"/>
                    </a:ext>
                  </a:extLst>
                </a:gridCol>
                <a:gridCol w="1544172">
                  <a:extLst>
                    <a:ext uri="{9D8B030D-6E8A-4147-A177-3AD203B41FA5}">
                      <a16:colId xmlns:a16="http://schemas.microsoft.com/office/drawing/2014/main" xmlns="" val="2460240693"/>
                    </a:ext>
                  </a:extLst>
                </a:gridCol>
                <a:gridCol w="1544172">
                  <a:extLst>
                    <a:ext uri="{9D8B030D-6E8A-4147-A177-3AD203B41FA5}">
                      <a16:colId xmlns:a16="http://schemas.microsoft.com/office/drawing/2014/main" xmlns="" val="889061831"/>
                    </a:ext>
                  </a:extLst>
                </a:gridCol>
              </a:tblGrid>
              <a:tr h="335940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Сведения в составе запроса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 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Способ заполнения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(получения)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в 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20733">
                <a:tc gridSpan="8">
                  <a:txBody>
                    <a:bodyPr/>
                    <a:lstStyle/>
                    <a:p>
                      <a:r>
                        <a:rPr lang="ru-RU" sz="700" b="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8.29. Сведения о земельном участке, в отношении которого запрашиваются архивные сведения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548035"/>
                  </a:ext>
                </a:extLst>
              </a:tr>
              <a:tr h="232435">
                <a:tc gridSpan="2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8.29.1. Адрес земельного участка</a:t>
                      </a:r>
                      <a:r>
                        <a:rPr kumimoji="0" lang="en-US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700" b="0" baseline="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в интерактивной форме с учетом предиктивного набора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в интерактивной форме с учетом предиктивного набора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903068"/>
                  </a:ext>
                </a:extLst>
              </a:tr>
              <a:tr h="232435">
                <a:tc gridSpan="2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8.29.2. Кадастровый номер земельного участка, в отношении которого запрашиваются сведения</a:t>
                      </a:r>
                      <a:r>
                        <a:rPr kumimoji="0" lang="en-US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в интерактивной форме с учетом маски ввода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в интерактивной форме с учетом маски ввода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04777"/>
                  </a:ext>
                </a:extLst>
              </a:tr>
              <a:tr h="232435">
                <a:tc gridSpan="2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8.29.3. Описание земельного участка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Вручную в интерактивной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287719"/>
                  </a:ext>
                </a:extLst>
              </a:tr>
              <a:tr h="232435">
                <a:tc gridSpan="2"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8.30. Период запрашиваемой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Выбор значения в выпадающем календаре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Выбор значения в выпадающем календаре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696739"/>
                  </a:ext>
                </a:extLst>
              </a:tr>
              <a:tr h="225793">
                <a:tc gridSpan="2"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8.31. 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Выбор органа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Вручную заявителем</a:t>
                      </a:r>
                      <a:endParaRPr lang="ru-RU" sz="700" b="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161099"/>
                  </a:ext>
                </a:extLst>
              </a:tr>
              <a:tr h="220813">
                <a:tc gridSpan="2"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8.32. 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Способ получения результата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Вручную заявителем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Выбор значения 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(чек-бокс)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Выбор значения 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(чек-бокс)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38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ИТОГО СВЕДЕНИЙ ВНОСЯТСЯ ВРУЧНУЮ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 </a:t>
                      </a:r>
                      <a:r>
                        <a:rPr kumimoji="0" lang="ru-RU" sz="7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 </a:t>
                      </a:r>
                      <a:r>
                        <a:rPr kumimoji="0" lang="ru-RU" sz="7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СВЕДЕНИЙ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1 - 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13 </a:t>
                      </a:r>
                      <a:r>
                        <a:rPr kumimoji="0" lang="ru-RU" sz="7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1 - 14 </a:t>
                      </a:r>
                      <a:r>
                        <a:rPr kumimoji="0" lang="ru-RU" sz="7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6 7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40476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0F0C026-4714-E565-747B-7111931C19E7}"/>
              </a:ext>
            </a:extLst>
          </p:cNvPr>
          <p:cNvSpPr txBox="1">
            <a:spLocks/>
          </p:cNvSpPr>
          <p:nvPr/>
        </p:nvSpPr>
        <p:spPr>
          <a:xfrm>
            <a:off x="76631" y="4262979"/>
            <a:ext cx="8455250" cy="8785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5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5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500" dirty="0"/>
              <a:t>Заполняется при наличии. </a:t>
            </a:r>
          </a:p>
          <a:p>
            <a:r>
              <a:rPr lang="ru-RU" sz="500" baseline="30000" dirty="0">
                <a:cs typeface="+mn-cs"/>
              </a:rPr>
              <a:t>2</a:t>
            </a:r>
            <a:r>
              <a:rPr kumimoji="0" lang="ru-RU" sz="5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500" dirty="0"/>
              <a:t>Заполняется по желанию заявителя. Предлагается указать дополнительную информацию о земельном участке для идентификации архивных сведений о нем </a:t>
            </a:r>
            <a:r>
              <a:rPr lang="ru-RU" sz="500" baseline="0" dirty="0">
                <a:latin typeface="Montserrat" panose="00000500000000000000" pitchFamily="2" charset="-52"/>
              </a:rPr>
              <a:t>(место нахождения, ранее присвоенный адрес, год возникновения права, орган власти, решением которого возникло право на земельный участок и иная информация).</a:t>
            </a:r>
            <a:endParaRPr lang="ru-RU" sz="500" dirty="0"/>
          </a:p>
          <a:p>
            <a:r>
              <a:rPr lang="ru-RU" sz="500" baseline="30000" noProof="0" dirty="0">
                <a:cs typeface="+mn-cs"/>
              </a:rPr>
              <a:t>3</a:t>
            </a:r>
            <a:r>
              <a:rPr kumimoji="0" lang="ru-RU" sz="5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500" dirty="0"/>
              <a:t>По умолчанию заявителю направляется электронный результат предоставления услуги в ЛК РПГУ. При этом заявитель по своему желанию может указать на необходимость получения такого результата на бумажном носителе в ведомстве либо посредством почтового отправления. При выборе последнего варианта, заявителю выводится для подтверждения поле с указанием адреса для направления, </a:t>
            </a:r>
            <a:r>
              <a:rPr lang="ru-RU" sz="500" dirty="0" err="1"/>
              <a:t>предзаполненное</a:t>
            </a:r>
            <a:r>
              <a:rPr lang="ru-RU" sz="500" dirty="0"/>
              <a:t> на основании сведений, содержащихся в ЕСИА, с возможностью его редактирования. </a:t>
            </a:r>
          </a:p>
          <a:p>
            <a:r>
              <a:rPr lang="ru-RU" sz="500" baseline="30000" noProof="0" dirty="0">
                <a:cs typeface="+mn-cs"/>
              </a:rPr>
              <a:t>4</a:t>
            </a:r>
            <a:r>
              <a:rPr kumimoji="0" lang="ru-RU" sz="5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500" dirty="0"/>
              <a:t>На основании формы заявления, приведенной в административных регламентах предоставления услуги, не удается установить корректное количество сведений, заполняемых заявителем в текущем состоянии.</a:t>
            </a:r>
          </a:p>
          <a:p>
            <a:r>
              <a:rPr lang="ru-RU" sz="500" baseline="30000" dirty="0" smtClean="0">
                <a:cs typeface="+mn-cs"/>
              </a:rPr>
              <a:t>5</a:t>
            </a:r>
            <a:r>
              <a:rPr kumimoji="0" lang="ru-RU" sz="5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500" dirty="0"/>
              <a:t>При обращении представителя требуется заполнение сведений о лице, от имени которого осуществляется подача запроса. Для всех категорий заявителей требуется указания сведений о земельном участке, в отношении которого запрашиваются сведения (в зависимости от имеющихся данных).</a:t>
            </a:r>
          </a:p>
          <a:p>
            <a:r>
              <a:rPr lang="ru-RU" sz="500" baseline="30000" dirty="0" smtClean="0">
                <a:cs typeface="+mn-cs"/>
              </a:rPr>
              <a:t>6</a:t>
            </a:r>
            <a:r>
              <a:rPr kumimoji="0" lang="ru-RU" sz="5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 </a:t>
            </a:r>
            <a:r>
              <a:rPr lang="ru-RU" sz="500" dirty="0"/>
              <a:t>В целях исключения необходимости представления документа, подтверждающего полномочия заявителя по доверенности, при обращении представителя требуется заполнение сведений документе, подтверждающем полномочия.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8471E0-C944-8C95-AF4F-C0B07526FDD6}"/>
              </a:ext>
            </a:extLst>
          </p:cNvPr>
          <p:cNvSpPr txBox="1"/>
          <p:nvPr/>
        </p:nvSpPr>
        <p:spPr>
          <a:xfrm>
            <a:off x="230459" y="3779490"/>
            <a:ext cx="23660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latin typeface="Montserrat SemiBold" panose="020B0604020202020204" pitchFamily="2" charset="-52"/>
              </a:rPr>
              <a:t>Заполнение поля формы запроса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Вручную</a:t>
            </a:r>
          </a:p>
          <a:p>
            <a:pPr marL="179388"/>
            <a:r>
              <a:rPr lang="ru-RU" sz="700" dirty="0">
                <a:latin typeface="Montserrat" panose="00000500000000000000" pitchFamily="2" charset="-52"/>
              </a:rPr>
              <a:t>Автоматически, СМЭВ (витрина)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1C02E8-113D-2761-2283-185B962A43D8}"/>
              </a:ext>
            </a:extLst>
          </p:cNvPr>
          <p:cNvSpPr/>
          <p:nvPr/>
        </p:nvSpPr>
        <p:spPr>
          <a:xfrm>
            <a:off x="362877" y="3939620"/>
            <a:ext cx="76490" cy="66181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81F627B-39F8-9773-4A28-66BBE90B0517}"/>
              </a:ext>
            </a:extLst>
          </p:cNvPr>
          <p:cNvSpPr/>
          <p:nvPr/>
        </p:nvSpPr>
        <p:spPr>
          <a:xfrm>
            <a:off x="76631" y="3824891"/>
            <a:ext cx="2306197" cy="353321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0A3756-EB94-A29F-6B3A-C9B0E077D3EE}"/>
              </a:ext>
            </a:extLst>
          </p:cNvPr>
          <p:cNvSpPr/>
          <p:nvPr/>
        </p:nvSpPr>
        <p:spPr>
          <a:xfrm>
            <a:off x="362877" y="4054349"/>
            <a:ext cx="76490" cy="66181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67430AB-14C0-4622-918B-E34DE219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558" y="4839624"/>
            <a:ext cx="43000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77BE727-1ED5-4CB2-BC28-631EA0EA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99417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9. Критерии принятия решения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63E593A-CDEF-46F4-B2D3-907B9198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76994"/>
              </p:ext>
            </p:extLst>
          </p:nvPr>
        </p:nvGraphicFramePr>
        <p:xfrm>
          <a:off x="185044" y="367776"/>
          <a:ext cx="8773914" cy="4130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911">
                  <a:extLst>
                    <a:ext uri="{9D8B030D-6E8A-4147-A177-3AD203B41FA5}">
                      <a16:colId xmlns:a16="http://schemas.microsoft.com/office/drawing/2014/main" xmlns="" val="1753545929"/>
                    </a:ext>
                  </a:extLst>
                </a:gridCol>
                <a:gridCol w="1741506">
                  <a:extLst>
                    <a:ext uri="{9D8B030D-6E8A-4147-A177-3AD203B41FA5}">
                      <a16:colId xmlns:a16="http://schemas.microsoft.com/office/drawing/2014/main" xmlns="" val="73143867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17188709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185709131"/>
                    </a:ext>
                  </a:extLst>
                </a:gridCol>
                <a:gridCol w="1159201">
                  <a:extLst>
                    <a:ext uri="{9D8B030D-6E8A-4147-A177-3AD203B41FA5}">
                      <a16:colId xmlns:a16="http://schemas.microsoft.com/office/drawing/2014/main" xmlns="" val="3718616966"/>
                    </a:ext>
                  </a:extLst>
                </a:gridCol>
                <a:gridCol w="828001">
                  <a:extLst>
                    <a:ext uri="{9D8B030D-6E8A-4147-A177-3AD203B41FA5}">
                      <a16:colId xmlns:a16="http://schemas.microsoft.com/office/drawing/2014/main" xmlns="" val="3496986619"/>
                    </a:ext>
                  </a:extLst>
                </a:gridCol>
                <a:gridCol w="1141009">
                  <a:extLst>
                    <a:ext uri="{9D8B030D-6E8A-4147-A177-3AD203B41FA5}">
                      <a16:colId xmlns:a16="http://schemas.microsoft.com/office/drawing/2014/main" xmlns="" val="2128102728"/>
                    </a:ext>
                  </a:extLst>
                </a:gridCol>
                <a:gridCol w="729904"/>
                <a:gridCol w="893382">
                  <a:extLst>
                    <a:ext uri="{9D8B030D-6E8A-4147-A177-3AD203B41FA5}">
                      <a16:colId xmlns:a16="http://schemas.microsoft.com/office/drawing/2014/main" xmlns="" val="3460287959"/>
                    </a:ext>
                  </a:extLst>
                </a:gridCol>
              </a:tblGrid>
              <a:tr h="303766"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smtClean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Критерий принятия решения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№ пункта из состава запроса, 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перечня док-в,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</a:t>
                      </a: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СМЭВ/витрины, условие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873535"/>
                  </a:ext>
                </a:extLst>
              </a:tr>
              <a:tr h="163312">
                <a:tc gridSpan="9">
                  <a:txBody>
                    <a:bodyPr/>
                    <a:lstStyle/>
                    <a:p>
                      <a:pPr algn="ctr"/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Прием запроса и документов</a:t>
                      </a:r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56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smtClean="0">
                          <a:latin typeface="Montserrat" panose="00000500000000000000" pitchFamily="2" charset="-52"/>
                        </a:rPr>
                        <a:t>Наличие документа, удостоверяющего личность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6913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smtClean="0">
                          <a:latin typeface="Montserrat" panose="00000500000000000000" pitchFamily="2" charset="-52"/>
                        </a:rPr>
                        <a:t>Наличие документа, подтверждающего право представлять интересы заявителя, оформленного в соответствии с действующим законодательством Российской Федерации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64086533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algn="ctr" defTabSz="435305" rtl="0" eaLnBrk="1" latinLnBrk="0" hangingPunct="1"/>
                      <a:r>
                        <a:rPr lang="ru-RU" sz="700" b="1" kern="1200" baseline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Предоставление услуги</a:t>
                      </a:r>
                      <a:endParaRPr lang="ru-RU" sz="700" b="1" kern="1200" baseline="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2328474"/>
                  </a:ext>
                </a:extLst>
              </a:tr>
              <a:tr h="310918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smtClean="0">
                          <a:latin typeface="Montserrat" panose="00000500000000000000" pitchFamily="2" charset="-52"/>
                        </a:rPr>
                        <a:t>Наличие документа, удостоверяющего личность, при личном обращении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7694404"/>
                  </a:ext>
                </a:extLst>
              </a:tr>
              <a:tr h="391526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smtClean="0">
                          <a:latin typeface="Montserrat" panose="00000500000000000000" pitchFamily="2" charset="-52"/>
                        </a:rPr>
                        <a:t>Наличие документов, предусмотренных положениями административного регламента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5.1 - 5.2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737252"/>
                  </a:ext>
                </a:extLst>
              </a:tr>
              <a:tr h="230309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smtClean="0">
                          <a:latin typeface="Montserrat" panose="00000500000000000000" pitchFamily="2" charset="-52"/>
                        </a:rPr>
                        <a:t>Наличие запрашиваемых документов на хранении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</a:t>
                      </a:r>
                      <a:endParaRPr lang="ru-RU" sz="700" baseline="0" dirty="0">
                        <a:highlight>
                          <a:srgbClr val="FF0000"/>
                        </a:highlight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0754234"/>
                  </a:ext>
                </a:extLst>
              </a:tr>
              <a:tr h="713959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Наличие в заявлении фамилия, имя, отчество (при наличии) для физических лиц, наименование – для юридических лиц, и /или почтовый/электронный адрес, и/или не поддается прочтению текст запроса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8.1 – 8.3, 8.6, 8.8, 8.11, 8.29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25784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044" y="4924536"/>
            <a:ext cx="4090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ru-RU" sz="800" dirty="0" smtClean="0"/>
              <a:t>При личном </a:t>
            </a:r>
            <a:r>
              <a:rPr lang="ru-RU" sz="800" dirty="0"/>
              <a:t>обращении заявителя за указанным видом сведений в целевом </a:t>
            </a:r>
            <a:r>
              <a:rPr lang="ru-RU" sz="800" dirty="0" smtClean="0"/>
              <a:t>состоянии.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45667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67430AB-14C0-4622-918B-E34DE219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558" y="4839624"/>
            <a:ext cx="43000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19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77BE727-1ED5-4CB2-BC28-631EA0EA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185105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9. Критерии принятия решения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63E593A-CDEF-46F4-B2D3-907B9198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65847"/>
              </p:ext>
            </p:extLst>
          </p:nvPr>
        </p:nvGraphicFramePr>
        <p:xfrm>
          <a:off x="185043" y="654716"/>
          <a:ext cx="8773914" cy="2834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911">
                  <a:extLst>
                    <a:ext uri="{9D8B030D-6E8A-4147-A177-3AD203B41FA5}">
                      <a16:colId xmlns:a16="http://schemas.microsoft.com/office/drawing/2014/main" xmlns="" val="1753545929"/>
                    </a:ext>
                  </a:extLst>
                </a:gridCol>
                <a:gridCol w="1741506">
                  <a:extLst>
                    <a:ext uri="{9D8B030D-6E8A-4147-A177-3AD203B41FA5}">
                      <a16:colId xmlns:a16="http://schemas.microsoft.com/office/drawing/2014/main" xmlns="" val="73143867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17188709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185709131"/>
                    </a:ext>
                  </a:extLst>
                </a:gridCol>
                <a:gridCol w="1159201">
                  <a:extLst>
                    <a:ext uri="{9D8B030D-6E8A-4147-A177-3AD203B41FA5}">
                      <a16:colId xmlns:a16="http://schemas.microsoft.com/office/drawing/2014/main" xmlns="" val="3718616966"/>
                    </a:ext>
                  </a:extLst>
                </a:gridCol>
                <a:gridCol w="828001">
                  <a:extLst>
                    <a:ext uri="{9D8B030D-6E8A-4147-A177-3AD203B41FA5}">
                      <a16:colId xmlns:a16="http://schemas.microsoft.com/office/drawing/2014/main" xmlns="" val="3496986619"/>
                    </a:ext>
                  </a:extLst>
                </a:gridCol>
                <a:gridCol w="977531">
                  <a:extLst>
                    <a:ext uri="{9D8B030D-6E8A-4147-A177-3AD203B41FA5}">
                      <a16:colId xmlns:a16="http://schemas.microsoft.com/office/drawing/2014/main" xmlns="" val="2128102728"/>
                    </a:ext>
                  </a:extLst>
                </a:gridCol>
                <a:gridCol w="893382">
                  <a:extLst>
                    <a:ext uri="{9D8B030D-6E8A-4147-A177-3AD203B41FA5}">
                      <a16:colId xmlns:a16="http://schemas.microsoft.com/office/drawing/2014/main" xmlns="" val="1796487968"/>
                    </a:ext>
                  </a:extLst>
                </a:gridCol>
                <a:gridCol w="893382">
                  <a:extLst>
                    <a:ext uri="{9D8B030D-6E8A-4147-A177-3AD203B41FA5}">
                      <a16:colId xmlns:a16="http://schemas.microsoft.com/office/drawing/2014/main" xmlns="" val="3460287959"/>
                    </a:ext>
                  </a:extLst>
                </a:gridCol>
              </a:tblGrid>
              <a:tr h="322537"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Критерий принятия решения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№ пункта из состава запроса, 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перечня док-в,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</a:t>
                      </a: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СМЭВ/витрины, условие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873535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Наличие в запросе нецензурных либо оскорбительных выражений, угрозы жизни, здоровью и имуществу должностных лиц архива, а также членов их семей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Форма запроса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7694404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Ответ по существу указанной в запросе темы (вопроса) не может быть дан без разглашения сведений, составляющих государственную или иную охраняемую федеральным законом тайну (указанная информация может быть представлена только при наличии у заявителя документально подтвержденных прав на получение сведений, содержащих государственную тайну и (или) конфиденциальную информацию) </a:t>
                      </a:r>
                      <a:r>
                        <a:rPr kumimoji="0" lang="ru-RU" sz="70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7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 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737252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0B6E12-FDE4-1DFB-61E5-2806BA212CAD}"/>
              </a:ext>
            </a:extLst>
          </p:cNvPr>
          <p:cNvSpPr txBox="1">
            <a:spLocks/>
          </p:cNvSpPr>
          <p:nvPr/>
        </p:nvSpPr>
        <p:spPr>
          <a:xfrm>
            <a:off x="185043" y="4540867"/>
            <a:ext cx="6331740" cy="394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aseline="30000" dirty="0"/>
              <a:t>1</a:t>
            </a:r>
            <a:r>
              <a:rPr lang="ru-RU" sz="700" dirty="0"/>
              <a:t>При личном обращении заявителя за указанным видом сведений в целевом состоянии.</a:t>
            </a:r>
          </a:p>
          <a:p>
            <a:endParaRPr kumimoji="0" lang="ru-RU" sz="600" i="0" u="none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r>
              <a:rPr lang="ru-RU" sz="700" baseline="30000" dirty="0" smtClean="0">
                <a:cs typeface="+mn-cs"/>
              </a:rPr>
              <a:t>2</a:t>
            </a:r>
            <a:r>
              <a:rPr lang="ru-RU" sz="700" dirty="0" smtClean="0"/>
              <a:t>При </a:t>
            </a:r>
            <a:r>
              <a:rPr lang="ru-RU" sz="700" dirty="0"/>
              <a:t>обращении заявителя за указанным видом сведений в целевом состоянии предусмотрено личное получение услуги</a:t>
            </a:r>
            <a:r>
              <a:rPr lang="ru-RU" sz="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05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E4AE983-A350-00C0-44B8-2573115E05FA}"/>
              </a:ext>
            </a:extLst>
          </p:cNvPr>
          <p:cNvSpPr/>
          <p:nvPr/>
        </p:nvSpPr>
        <p:spPr>
          <a:xfrm>
            <a:off x="4490335" y="4648820"/>
            <a:ext cx="4263086" cy="421418"/>
          </a:xfrm>
          <a:prstGeom prst="round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09E5A00-DACB-03A2-CDF0-769FC948524B}"/>
              </a:ext>
            </a:extLst>
          </p:cNvPr>
          <p:cNvSpPr/>
          <p:nvPr/>
        </p:nvSpPr>
        <p:spPr>
          <a:xfrm>
            <a:off x="167959" y="4648820"/>
            <a:ext cx="4151671" cy="421418"/>
          </a:xfrm>
          <a:prstGeom prst="round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3F3B283-9C74-3663-7905-4774CF784328}"/>
              </a:ext>
            </a:extLst>
          </p:cNvPr>
          <p:cNvSpPr/>
          <p:nvPr/>
        </p:nvSpPr>
        <p:spPr>
          <a:xfrm>
            <a:off x="687689" y="4006734"/>
            <a:ext cx="7665183" cy="546478"/>
          </a:xfrm>
          <a:prstGeom prst="round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16B4872-0740-C72D-AE44-A1621A1663B5}"/>
              </a:ext>
            </a:extLst>
          </p:cNvPr>
          <p:cNvSpPr/>
          <p:nvPr/>
        </p:nvSpPr>
        <p:spPr>
          <a:xfrm>
            <a:off x="4527737" y="1625046"/>
            <a:ext cx="4263086" cy="228152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537414A-DBC9-CE32-FD25-4DBC60155184}"/>
              </a:ext>
            </a:extLst>
          </p:cNvPr>
          <p:cNvSpPr/>
          <p:nvPr/>
        </p:nvSpPr>
        <p:spPr>
          <a:xfrm>
            <a:off x="112251" y="1643791"/>
            <a:ext cx="4263086" cy="228152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207B0327-44FB-1AA3-A77E-BE118329AF62}"/>
              </a:ext>
            </a:extLst>
          </p:cNvPr>
          <p:cNvSpPr/>
          <p:nvPr/>
        </p:nvSpPr>
        <p:spPr>
          <a:xfrm>
            <a:off x="1056166" y="454218"/>
            <a:ext cx="6974006" cy="1091451"/>
          </a:xfrm>
          <a:prstGeom prst="round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xmlns="" id="{CCFF32A5-D490-114D-3F23-FF091EC4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947" y="4735495"/>
            <a:ext cx="234389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2</a:t>
            </a:fld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041FA2D-179D-977A-186D-15B2D6D0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90" y="4088327"/>
            <a:ext cx="7534354" cy="46488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текущем состоянии необходимо личное обращение заявителя в ведомство для подачи запроса и получения результата</a:t>
            </a: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xmlns="" id="{891CF5F9-BFB6-00C8-50F4-2BB28CBA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184844"/>
            <a:ext cx="6401387" cy="21001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1. Общее описание услуги</a:t>
            </a:r>
            <a:endParaRPr lang="ru-RU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8C00AC-614F-5D29-D052-7517AE565F5D}"/>
              </a:ext>
            </a:extLst>
          </p:cNvPr>
          <p:cNvSpPr txBox="1"/>
          <p:nvPr/>
        </p:nvSpPr>
        <p:spPr>
          <a:xfrm>
            <a:off x="1113828" y="461223"/>
            <a:ext cx="6974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Услуга предназначена для граждан (организаций), которые заинтересованы в получении информации о своем имуществе.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Указанные сведения могут потребоваться для представления сведений об имуществе в органы Росреестра, вступления в наследство и при иных обстоятельствах.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Предусмотрена 1 </a:t>
            </a:r>
            <a:r>
              <a:rPr lang="ru-RU" sz="1200" dirty="0" err="1">
                <a:solidFill>
                  <a:schemeClr val="bg1"/>
                </a:solidFill>
                <a:latin typeface="Montserrat" panose="00000500000000000000" pitchFamily="2" charset="-52"/>
              </a:rPr>
              <a:t>подуслуга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74CC6D-5FA5-75E7-24C3-185901C084B8}"/>
              </a:ext>
            </a:extLst>
          </p:cNvPr>
          <p:cNvSpPr txBox="1"/>
          <p:nvPr/>
        </p:nvSpPr>
        <p:spPr>
          <a:xfrm>
            <a:off x="43146" y="4732571"/>
            <a:ext cx="450002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Montserrat" panose="00000500000000000000" pitchFamily="2" charset="-52"/>
              </a:rPr>
              <a:t>18015 обращений за 2021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030CD7-1BE0-2160-6EA9-47E7510B0804}"/>
              </a:ext>
            </a:extLst>
          </p:cNvPr>
          <p:cNvSpPr txBox="1"/>
          <p:nvPr/>
        </p:nvSpPr>
        <p:spPr>
          <a:xfrm>
            <a:off x="274315" y="1770890"/>
            <a:ext cx="39314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Федеральное нормативное регулирование:</a:t>
            </a:r>
          </a:p>
          <a:p>
            <a:pPr algn="ctr"/>
            <a:endParaRPr lang="ru-RU" sz="9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Федеральный закон от 22.10.2004 № 125-ФЗ «Об архивном деле в Российской Федерации».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Montserrat" panose="00000500000000000000" pitchFamily="2" charset="-52"/>
              </a:rPr>
              <a:t>Приказ Росархива от 31.07.2023 N 77 </a:t>
            </a:r>
            <a:r>
              <a:rPr lang="ru-RU" sz="9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«Об </a:t>
            </a:r>
            <a:r>
              <a:rPr lang="ru-RU" sz="900" dirty="0">
                <a:solidFill>
                  <a:schemeClr val="bg1"/>
                </a:solidFill>
                <a:latin typeface="Montserrat" panose="00000500000000000000" pitchFamily="2" charset="-52"/>
              </a:rPr>
              <a:t>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</a:t>
            </a:r>
            <a:r>
              <a:rPr lang="ru-RU" sz="9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организациях»</a:t>
            </a:r>
            <a:endParaRPr lang="ru-RU" sz="9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Приказ </a:t>
            </a:r>
            <a:r>
              <a:rPr lang="ru-RU" sz="900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Федерального архивного агентства от 01.09.2017 № 143 «Об утверждении Порядка использования архивных документов в государственных и муниципальных архивах Российской Федерации»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13FF27-CEB0-34AF-D6F8-8E4A579962A6}"/>
              </a:ext>
            </a:extLst>
          </p:cNvPr>
          <p:cNvSpPr txBox="1"/>
          <p:nvPr/>
        </p:nvSpPr>
        <p:spPr>
          <a:xfrm>
            <a:off x="4842603" y="2182841"/>
            <a:ext cx="354841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Региональное нормативное регулирование:</a:t>
            </a:r>
          </a:p>
          <a:p>
            <a:pPr algn="ctr"/>
            <a:endParaRPr lang="ru-RU" sz="9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28600" indent="-228600" algn="just"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Montserrat" panose="00000500000000000000" pitchFamily="2" charset="-52"/>
              </a:rPr>
              <a:t>Закон Кемеровской области от 26.03.2007 № 35-ОЗ «Об архивном деле».</a:t>
            </a:r>
          </a:p>
          <a:p>
            <a:pPr marL="228600" indent="-228600" algn="just">
              <a:buAutoNum type="arabicPeriod"/>
            </a:pPr>
            <a:r>
              <a:rPr lang="ru-RU" sz="900" dirty="0">
                <a:solidFill>
                  <a:schemeClr val="bg1"/>
                </a:solidFill>
                <a:latin typeface="Montserrat" panose="00000500000000000000" pitchFamily="2" charset="-52"/>
              </a:rPr>
              <a:t>Муниципальные правовые акты, утверждающие административные регламенты предоставления услуги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ED6AD94-4423-70AE-1ED9-69C09E5038C4}"/>
              </a:ext>
            </a:extLst>
          </p:cNvPr>
          <p:cNvSpPr txBox="1"/>
          <p:nvPr/>
        </p:nvSpPr>
        <p:spPr>
          <a:xfrm>
            <a:off x="4387754" y="4636055"/>
            <a:ext cx="44581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Montserrat" panose="00000500000000000000" pitchFamily="2" charset="-52"/>
              </a:rPr>
              <a:t>Услугу предоставляет орган местного самоуправления 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Montserrat" panose="00000500000000000000" pitchFamily="2" charset="-52"/>
              </a:rPr>
              <a:t>или подведомственное муниципальное учреждение</a:t>
            </a:r>
          </a:p>
        </p:txBody>
      </p:sp>
    </p:spTree>
    <p:extLst>
      <p:ext uri="{BB962C8B-B14F-4D97-AF65-F5344CB8AC3E}">
        <p14:creationId xmlns:p14="http://schemas.microsoft.com/office/powerpoint/2010/main" val="253874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67430AB-14C0-4622-918B-E34DE219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558" y="4839624"/>
            <a:ext cx="43000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77BE727-1ED5-4CB2-BC28-631EA0EA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185105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9. Критерии принятия решения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63E593A-CDEF-46F4-B2D3-907B9198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21600"/>
              </p:ext>
            </p:extLst>
          </p:nvPr>
        </p:nvGraphicFramePr>
        <p:xfrm>
          <a:off x="185043" y="654716"/>
          <a:ext cx="8773914" cy="3520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911">
                  <a:extLst>
                    <a:ext uri="{9D8B030D-6E8A-4147-A177-3AD203B41FA5}">
                      <a16:colId xmlns:a16="http://schemas.microsoft.com/office/drawing/2014/main" xmlns="" val="1753545929"/>
                    </a:ext>
                  </a:extLst>
                </a:gridCol>
                <a:gridCol w="1741506">
                  <a:extLst>
                    <a:ext uri="{9D8B030D-6E8A-4147-A177-3AD203B41FA5}">
                      <a16:colId xmlns:a16="http://schemas.microsoft.com/office/drawing/2014/main" xmlns="" val="73143867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17188709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185709131"/>
                    </a:ext>
                  </a:extLst>
                </a:gridCol>
                <a:gridCol w="1159201">
                  <a:extLst>
                    <a:ext uri="{9D8B030D-6E8A-4147-A177-3AD203B41FA5}">
                      <a16:colId xmlns:a16="http://schemas.microsoft.com/office/drawing/2014/main" xmlns="" val="3718616966"/>
                    </a:ext>
                  </a:extLst>
                </a:gridCol>
                <a:gridCol w="828001">
                  <a:extLst>
                    <a:ext uri="{9D8B030D-6E8A-4147-A177-3AD203B41FA5}">
                      <a16:colId xmlns:a16="http://schemas.microsoft.com/office/drawing/2014/main" xmlns="" val="3496986619"/>
                    </a:ext>
                  </a:extLst>
                </a:gridCol>
                <a:gridCol w="977531">
                  <a:extLst>
                    <a:ext uri="{9D8B030D-6E8A-4147-A177-3AD203B41FA5}">
                      <a16:colId xmlns:a16="http://schemas.microsoft.com/office/drawing/2014/main" xmlns="" val="2128102728"/>
                    </a:ext>
                  </a:extLst>
                </a:gridCol>
                <a:gridCol w="830696">
                  <a:extLst>
                    <a:ext uri="{9D8B030D-6E8A-4147-A177-3AD203B41FA5}">
                      <a16:colId xmlns:a16="http://schemas.microsoft.com/office/drawing/2014/main" xmlns="" val="1796487968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xmlns="" val="3460287959"/>
                    </a:ext>
                  </a:extLst>
                </a:gridCol>
              </a:tblGrid>
              <a:tr h="322537"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Критерий принятия решения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№ пункта из состава запроса, 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перечня док-в,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</a:t>
                      </a: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СМЭВ/витрины, условие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Наличие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ТС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Наличие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ЦС 1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Наличие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(Да/Нет)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Способ проверки в ЦС 2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(Сотрудник ведомства / Автоматически)</a:t>
                      </a:r>
                      <a:endParaRPr lang="ru-RU" sz="900" b="0" baseline="0" dirty="0">
                        <a:solidFill>
                          <a:schemeClr val="bg1"/>
                        </a:solidFill>
                        <a:latin typeface="Montserrat SemiBold" panose="020B0604020202020204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873535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9.9.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Запрос касается темы (вопроса), в отношении которой заявителю ранее многократно давались письменные ответы по существу, и при этом не приводятся новые доводы или обстоятельства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7694404"/>
                  </a:ext>
                </a:extLst>
              </a:tr>
              <a:tr h="275106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9.1.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Запрос направлен в ненадлежащий орган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/ Нет</a:t>
                      </a:r>
                      <a:endParaRPr lang="ru-RU" sz="80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 smtClean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  <a:r>
                        <a:rPr kumimoji="0" lang="en-US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700" b="0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737252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9.1.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Сведения в составе запроса позволяют идентифицировать земельный участок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8.29, 8.30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/ Сотрудник ведомства </a:t>
                      </a:r>
                      <a:r>
                        <a:rPr kumimoji="0" lang="en-US" sz="70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/ Сотрудник ведомства </a:t>
                      </a:r>
                      <a:r>
                        <a:rPr kumimoji="0" lang="en-US" sz="70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4835522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9.1.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Сведения, представленные заявителем, соответствуют сведениям, полученным в рамках межведомственного информационного взаимодействия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Форма запроса, 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5.1 – 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137659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9.1.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Запрос касается документов, не прошедших научного описания и технического оформления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8.29, 8.30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9826376"/>
                  </a:ext>
                </a:extLst>
              </a:tr>
              <a:tr h="289742">
                <a:tc>
                  <a:txBody>
                    <a:bodyPr/>
                    <a:lstStyle/>
                    <a:p>
                      <a:r>
                        <a:rPr lang="ru-RU" sz="700" baseline="0" dirty="0" smtClean="0">
                          <a:latin typeface="Montserrat" panose="00000500000000000000" pitchFamily="2" charset="-52"/>
                        </a:rPr>
                        <a:t>9.1.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Полномочия на обращение за получением муниципальной услуги от имени заявителя подтверждены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5.2, 6.1, 6.2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Сотрудник ведомства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Автоматически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238423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87B94455-0484-0096-0B95-0CB066CBDDA1}"/>
              </a:ext>
            </a:extLst>
          </p:cNvPr>
          <p:cNvSpPr txBox="1">
            <a:spLocks/>
          </p:cNvSpPr>
          <p:nvPr/>
        </p:nvSpPr>
        <p:spPr>
          <a:xfrm>
            <a:off x="94131" y="4839624"/>
            <a:ext cx="8316837" cy="273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600" dirty="0"/>
              <a:t>Требуется анализ представленных сведений сотрудников ведомства при заполнении заявителем поля 8.29.3 формы запроса, а также при представлении заявителем по собственной инициативе, документов, подтверждающих право заявителя на получение архивных сведений о земельном участке.</a:t>
            </a:r>
          </a:p>
        </p:txBody>
      </p:sp>
    </p:spTree>
    <p:extLst>
      <p:ext uri="{BB962C8B-B14F-4D97-AF65-F5344CB8AC3E}">
        <p14:creationId xmlns:p14="http://schemas.microsoft.com/office/powerpoint/2010/main" val="120054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4">
            <a:extLst>
              <a:ext uri="{FF2B5EF4-FFF2-40B4-BE49-F238E27FC236}">
                <a16:creationId xmlns:a16="http://schemas.microsoft.com/office/drawing/2014/main" xmlns="" id="{49C12FBF-2575-1BC6-901B-497098C88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26566"/>
              </p:ext>
            </p:extLst>
          </p:nvPr>
        </p:nvGraphicFramePr>
        <p:xfrm>
          <a:off x="175800" y="347946"/>
          <a:ext cx="8690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922">
                  <a:extLst>
                    <a:ext uri="{9D8B030D-6E8A-4147-A177-3AD203B41FA5}">
                      <a16:colId xmlns:a16="http://schemas.microsoft.com/office/drawing/2014/main" xmlns="" val="448621826"/>
                    </a:ext>
                  </a:extLst>
                </a:gridCol>
                <a:gridCol w="1772726">
                  <a:extLst>
                    <a:ext uri="{9D8B030D-6E8A-4147-A177-3AD203B41FA5}">
                      <a16:colId xmlns:a16="http://schemas.microsoft.com/office/drawing/2014/main" xmlns="" val="2430582264"/>
                    </a:ext>
                  </a:extLst>
                </a:gridCol>
                <a:gridCol w="842531">
                  <a:extLst>
                    <a:ext uri="{9D8B030D-6E8A-4147-A177-3AD203B41FA5}">
                      <a16:colId xmlns:a16="http://schemas.microsoft.com/office/drawing/2014/main" xmlns="" val="592133480"/>
                    </a:ext>
                  </a:extLst>
                </a:gridCol>
                <a:gridCol w="2085249">
                  <a:extLst>
                    <a:ext uri="{9D8B030D-6E8A-4147-A177-3AD203B41FA5}">
                      <a16:colId xmlns:a16="http://schemas.microsoft.com/office/drawing/2014/main" xmlns="" val="589700191"/>
                    </a:ext>
                  </a:extLst>
                </a:gridCol>
                <a:gridCol w="836532">
                  <a:extLst>
                    <a:ext uri="{9D8B030D-6E8A-4147-A177-3AD203B41FA5}">
                      <a16:colId xmlns:a16="http://schemas.microsoft.com/office/drawing/2014/main" xmlns="" val="74283492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xmlns="" val="737266400"/>
                    </a:ext>
                  </a:extLst>
                </a:gridCol>
              </a:tblGrid>
              <a:tr h="418254"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Montserrat" panose="00000500000000000000" pitchFamily="2" charset="-52"/>
                        </a:rPr>
                        <a:t>Наименование результата в текущем состоянии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Montserrat" panose="00000500000000000000" pitchFamily="2" charset="-52"/>
                        </a:rPr>
                        <a:t>Форма результата в текущем состоянии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Montserrat" panose="00000500000000000000" pitchFamily="2" charset="-52"/>
                        </a:rPr>
                        <a:t>Наименование результата в целевом состоянии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latin typeface="Montserrat" panose="00000500000000000000" pitchFamily="2" charset="-52"/>
                        </a:rPr>
                        <a:t>Форма результата в целевом состоянии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Montserrat" panose="00000500000000000000" pitchFamily="2" charset="-52"/>
                        </a:rPr>
                        <a:t>Наименование результата в целевом состоянии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latin typeface="Montserrat" panose="00000500000000000000" pitchFamily="2" charset="-52"/>
                        </a:rPr>
                        <a:t>Форма результата в целевом состоянии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748873"/>
                  </a:ext>
                </a:extLst>
              </a:tr>
              <a:tr h="1127683"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1. Архивная копия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1. Бумажный носитель. Представляется копия документа, содержащегося в архивном фонде, заверенная физической подписью уполномоченного лица.</a:t>
                      </a:r>
                    </a:p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бумажный журнал учета. Направление результата по месту требования не применяется</a:t>
                      </a:r>
                      <a:endParaRPr lang="ru-RU" sz="6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1. Архивная копия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1. Электронная копия документа, содержащегося в архивном фонде, заверенная усиленной квалифицированной электронной подписью уполномоченного лица, автоматически направляемая в личный кабинет заявителя на РПГУ.</a:t>
                      </a:r>
                    </a:p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ИС уполномоченного органа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. /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Бумажный носитель. Представляется копия документа, содержащегося в архивном фонде, заверенная физической подписью уполномоченного лица.</a:t>
                      </a:r>
                    </a:p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бумажный журнал учета. 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1. Архивная копия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1. Электронная копия документа, содержащегося в архивном фонде, включенная в цифровой сегмент архива и заверенная усиленной квалифицированной электронной подписью уполномоченного лица, автоматически направляемая в личный кабинет заявителя на РПГУ.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ИС уполномоченного органа. 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394803"/>
                  </a:ext>
                </a:extLst>
              </a:tr>
              <a:tr h="1036685"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2. Архивная выписка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2. Бумажный носитель. Представляется документ, составленный на основании сведений, содержащихся в архивном фонде, подписанный физической подписью уполномоченного лица.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хранятся в бумажном журнале учета. 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2. Архивная выписка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2. Электронный документ, составленный на основании сведений, содержащихся в  архивном фонде, подписанный усиленной квалифицированной электронной подписью уполномоченного лица, автоматически направляемый в личный кабинет заявителя на РПГУ</a:t>
                      </a: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 /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Бумажный носитель. Представляется документ, составленный на основании сведений, содержащихся в архивном фонде, подписанный физической подписью уполномоченного лица.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хранятся в бумажном журнале учета. 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ИС уполномоченного органа. 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2. Архивная выписка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2. Электронная выписка, сформированная на основании машиночитаемых сведений, включенных в цифровой сегмент архива, подписанная усиленной квалифицированной электронной подписью уполномоченного лица, автоматически направляемая в личный кабинет заявителя на РПГУ.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ИС уполномоченного органа. 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181438"/>
                  </a:ext>
                </a:extLst>
              </a:tr>
              <a:tr h="1131511"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3. Информационное письмо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3. Бумажный носитель.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Представляется письмо, содержащее указание на отсутствие в архивном фонде запрашиваемых сведений.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хранятся в бумажном журнале учета. 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3. Уведомление об отсутствии запрашиваемых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3. Электронный документ, содержащий указание на отсутствие в  архивном фонде запрашиваемых сведений, подписанный усиленной квалифицированной электронной подписью уполномоченного лица, автоматически направляемый в личный кабинет заявителя на РПГУ</a:t>
                      </a: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 /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Бумажный носитель.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Представляется письмо, содержащее указание на отсутствие в архивном фонде запрашиваемых сведений.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хранятся в бумажном журнале учета. 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ИС уполномоченного органа. Направление результата по месту требования не применяется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3. Уведомление об отсутствии запрашиваемых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3. Электронный документ, содержащий указание на отсутствие в архивном фонде запрашиваемых сведений, подписанный усиленной квалифицированной электронной подписью уполномоченного лица, автоматически направляемый в личный кабинет заявителя на РПГУ.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Сведения о выданном результате вносятся в ИС уполномоченного органа. Направление результата по месту требования не применяется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40564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4D65226-EFA7-49C9-9B80-F33B62A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775" y="4881518"/>
            <a:ext cx="43000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21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16D0523-073B-4F96-9A42-AE60970E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62654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10. Результат предоставления услуги</a:t>
            </a:r>
          </a:p>
        </p:txBody>
      </p:sp>
    </p:spTree>
    <p:extLst>
      <p:ext uri="{BB962C8B-B14F-4D97-AF65-F5344CB8AC3E}">
        <p14:creationId xmlns:p14="http://schemas.microsoft.com/office/powerpoint/2010/main" val="3363083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C284BC4-B232-4D56-A62D-80FF0C62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6E3FDE5A-F92F-458F-BE2B-D1C0BBDE60B0}"/>
              </a:ext>
            </a:extLst>
          </p:cNvPr>
          <p:cNvSpPr txBox="1">
            <a:spLocks/>
          </p:cNvSpPr>
          <p:nvPr/>
        </p:nvSpPr>
        <p:spPr>
          <a:xfrm>
            <a:off x="362283" y="227844"/>
            <a:ext cx="6401387" cy="2683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35305" rtl="0" eaLnBrk="1" latinLnBrk="0" hangingPunct="1">
              <a:spcBef>
                <a:spcPct val="0"/>
              </a:spcBef>
              <a:buNone/>
              <a:defRPr sz="1500" b="0" i="0" kern="1200" cap="none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Arial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11. Выполнение требований достижения целевого состояния</a:t>
            </a:r>
          </a:p>
        </p:txBody>
      </p:sp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xmlns="" id="{6EC3AFF7-B4D7-47C3-AC8A-764E1684E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80026"/>
              </p:ext>
            </p:extLst>
          </p:nvPr>
        </p:nvGraphicFramePr>
        <p:xfrm>
          <a:off x="83741" y="645575"/>
          <a:ext cx="8992393" cy="32337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210">
                  <a:extLst>
                    <a:ext uri="{9D8B030D-6E8A-4147-A177-3AD203B41FA5}">
                      <a16:colId xmlns:a16="http://schemas.microsoft.com/office/drawing/2014/main" xmlns="" val="4153584785"/>
                    </a:ext>
                  </a:extLst>
                </a:gridCol>
                <a:gridCol w="5079187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1137600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189698">
                  <a:extLst>
                    <a:ext uri="{9D8B030D-6E8A-4147-A177-3AD203B41FA5}">
                      <a16:colId xmlns:a16="http://schemas.microsoft.com/office/drawing/2014/main" xmlns="" val="2720213379"/>
                    </a:ext>
                  </a:extLst>
                </a:gridCol>
                <a:gridCol w="1189698">
                  <a:extLst>
                    <a:ext uri="{9D8B030D-6E8A-4147-A177-3AD203B41FA5}">
                      <a16:colId xmlns:a16="http://schemas.microsoft.com/office/drawing/2014/main" xmlns="" val="2605590155"/>
                    </a:ext>
                  </a:extLst>
                </a:gridCol>
              </a:tblGrid>
              <a:tr h="259668">
                <a:tc>
                  <a:txBody>
                    <a:bodyPr/>
                    <a:lstStyle/>
                    <a:p>
                      <a:pPr algn="ctr"/>
                      <a:r>
                        <a:rPr lang="ru-RU" sz="8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Критерий оптимизации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Текущее состояние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Целевое состояние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Целевое состояние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52861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Упреждающее (</a:t>
                      </a:r>
                      <a:r>
                        <a:rPr lang="ru-RU" sz="800" b="1" baseline="0" dirty="0" err="1">
                          <a:latin typeface="Montserrat" panose="00000500000000000000" pitchFamily="2" charset="-52"/>
                        </a:rPr>
                        <a:t>проактивное</a:t>
                      </a: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) предоставление услуги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или "-", если неприменимо)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0161099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Обращение 24/7 (электронный запрос, в т.ч. посредством ЕПГУ, мгновенная регистрация и начало исчисления срока предоставления услуги)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или "-", если неприменимо)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819147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Электронное взаимодействие с заявителем в ходе получения услуги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или "-", если неприменимо)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9225694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Получение результата предоставления услуги в режиме 24/7 (реестровая запись или предоставление сведений) </a:t>
                      </a:r>
                      <a:r>
                        <a:rPr lang="ru-RU" sz="800" b="0" i="0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="0" i="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="0" i="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="0" i="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="0" i="0" baseline="0" dirty="0">
                          <a:latin typeface="Montserrat" panose="00000500000000000000" pitchFamily="2" charset="-52"/>
                        </a:rPr>
                        <a:t>, "-", если результатом является материальный объект или действие)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659987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Документы, представляемые заявителем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(кол-во документов: 0 – 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; сокращено до </a:t>
                      </a:r>
                      <a:r>
                        <a:rPr lang="en-US" sz="800" baseline="0" dirty="0">
                          <a:latin typeface="Montserrat" panose="00000500000000000000" pitchFamily="2" charset="-52"/>
                        </a:rPr>
                        <a:t>n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– </a:t>
                      </a:r>
                      <a:r>
                        <a:rPr lang="ru-RU" sz="800" baseline="0" dirty="0">
                          <a:highlight>
                            <a:srgbClr val="F8D678"/>
                          </a:highlight>
                          <a:latin typeface="Montserrat" panose="00000500000000000000" pitchFamily="2" charset="-52"/>
                        </a:rPr>
                        <a:t>Частично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;</a:t>
                      </a:r>
                    </a:p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не сокращено</a:t>
                      </a:r>
                      <a:r>
                        <a:rPr lang="en-US" sz="800" baseline="0" dirty="0">
                          <a:latin typeface="Montserrat" panose="00000500000000000000" pitchFamily="2" charset="-52"/>
                        </a:rPr>
                        <a:t> - 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 (2)</a:t>
                      </a:r>
                      <a:r>
                        <a:rPr kumimoji="0" lang="en-US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1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Частично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(2)</a:t>
                      </a:r>
                      <a:r>
                        <a:rPr kumimoji="0" lang="en-US" sz="8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 (0)</a:t>
                      </a:r>
                      <a:r>
                        <a:rPr kumimoji="0" lang="en-US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1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3231338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Онлайн оплата государственной пошлины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или "-", если неприменимо)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 </a:t>
                      </a:r>
                      <a:r>
                        <a:rPr kumimoji="0" lang="ru-RU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8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 </a:t>
                      </a:r>
                      <a:r>
                        <a:rPr kumimoji="0" lang="ru-RU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8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– </a:t>
                      </a:r>
                      <a:r>
                        <a:rPr kumimoji="0" lang="ru-RU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8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1731767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i="0" baseline="0" dirty="0">
                          <a:latin typeface="Montserrat" panose="00000500000000000000" pitchFamily="2" charset="-52"/>
                        </a:rPr>
                        <a:t>Автоматическое осуществление межведомственного (внутриведомственного) взаимодействия</a:t>
                      </a:r>
                      <a:r>
                        <a:rPr lang="ru-RU" sz="800" b="0" i="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или "-", если неприменимо)</a:t>
                      </a:r>
                      <a:endParaRPr lang="ru-RU" sz="800" b="0" i="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12614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i="0" baseline="0" dirty="0">
                          <a:latin typeface="Montserrat" panose="00000500000000000000" pitchFamily="2" charset="-52"/>
                        </a:rPr>
                        <a:t>Роботизация процесса предоставления услуги (в т.ч. принятия решения о предоставлении услуги) 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1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/</a:t>
                      </a:r>
                      <a:r>
                        <a:rPr lang="ru-RU" sz="800" baseline="0" dirty="0">
                          <a:highlight>
                            <a:srgbClr val="F8D678"/>
                          </a:highlight>
                          <a:latin typeface="Montserrat" panose="00000500000000000000" pitchFamily="2" charset="-52"/>
                        </a:rPr>
                        <a:t>Частично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)</a:t>
                      </a:r>
                      <a:endParaRPr lang="ru-RU" sz="800" b="0" i="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Частично </a:t>
                      </a:r>
                      <a:r>
                        <a:rPr kumimoji="0" lang="ru-RU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Частично </a:t>
                      </a:r>
                      <a:r>
                        <a:rPr kumimoji="0" lang="ru-RU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500281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Сокращение сроков предоставления услуги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 (рабочих дней: </a:t>
                      </a:r>
                      <a:r>
                        <a:rPr lang="en-US" sz="800" baseline="0" dirty="0">
                          <a:latin typeface="Montserrat" panose="00000500000000000000" pitchFamily="2" charset="-52"/>
                        </a:rPr>
                        <a:t>&lt;5 </a:t>
                      </a:r>
                      <a:r>
                        <a:rPr lang="ru-RU" sz="800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. – </a:t>
                      </a:r>
                      <a:r>
                        <a:rPr lang="ru-RU" sz="800" baseline="0" dirty="0">
                          <a:highlight>
                            <a:srgbClr val="BCE292"/>
                          </a:highlight>
                          <a:latin typeface="Montserrat" panose="00000500000000000000" pitchFamily="2" charset="-52"/>
                        </a:rPr>
                        <a:t>Да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; </a:t>
                      </a:r>
                      <a:r>
                        <a:rPr lang="en-US" sz="800" baseline="0" dirty="0">
                          <a:latin typeface="Montserrat" panose="00000500000000000000" pitchFamily="2" charset="-52"/>
                        </a:rPr>
                        <a:t>&lt;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10 </a:t>
                      </a:r>
                      <a:r>
                        <a:rPr lang="ru-RU" sz="800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. – </a:t>
                      </a:r>
                      <a:r>
                        <a:rPr lang="ru-RU" sz="800" baseline="0" dirty="0">
                          <a:highlight>
                            <a:srgbClr val="F8D678"/>
                          </a:highlight>
                          <a:latin typeface="Montserrat" panose="00000500000000000000" pitchFamily="2" charset="-52"/>
                        </a:rPr>
                        <a:t>Частично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; </a:t>
                      </a:r>
                      <a:r>
                        <a:rPr lang="en-US" sz="800" baseline="0" dirty="0">
                          <a:latin typeface="Montserrat" panose="00000500000000000000" pitchFamily="2" charset="-52"/>
                        </a:rPr>
                        <a:t>&gt;1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0</a:t>
                      </a:r>
                      <a:r>
                        <a:rPr lang="en-US" sz="800" baseline="0" dirty="0">
                          <a:latin typeface="Montserrat" panose="00000500000000000000" pitchFamily="2" charset="-52"/>
                        </a:rPr>
                        <a:t> - </a:t>
                      </a:r>
                      <a:r>
                        <a:rPr lang="ru-RU" sz="800" baseline="0" dirty="0">
                          <a:highlight>
                            <a:srgbClr val="F2DCDB"/>
                          </a:highlight>
                          <a:latin typeface="Montserrat" panose="00000500000000000000" pitchFamily="2" charset="-52"/>
                        </a:rPr>
                        <a:t>Нет</a:t>
                      </a: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Нет (21 </a:t>
                      </a:r>
                      <a:r>
                        <a:rPr lang="ru-RU" sz="8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Частично</a:t>
                      </a:r>
                    </a:p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(</a:t>
                      </a:r>
                      <a:r>
                        <a:rPr lang="ru-RU" sz="800" b="1" baseline="0" dirty="0" smtClean="0">
                          <a:latin typeface="Montserrat" panose="00000500000000000000" pitchFamily="2" charset="-52"/>
                        </a:rPr>
                        <a:t>7 - 8р.д</a:t>
                      </a: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6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Да </a:t>
                      </a:r>
                    </a:p>
                    <a:p>
                      <a:pPr algn="ctr"/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(1 </a:t>
                      </a:r>
                      <a:r>
                        <a:rPr lang="ru-RU" sz="8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800" b="1" baseline="0" dirty="0">
                          <a:latin typeface="Montserrat" panose="00000500000000000000" pitchFamily="2" charset="-52"/>
                        </a:rPr>
                        <a:t>.)</a:t>
                      </a:r>
                      <a:r>
                        <a:rPr kumimoji="0" lang="ru-RU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3</a:t>
                      </a:r>
                      <a:endParaRPr lang="ru-RU" sz="8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919850"/>
                  </a:ext>
                </a:extLst>
              </a:tr>
            </a:tbl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1E6EF70-B662-A580-F634-2D9DA71B5509}"/>
              </a:ext>
            </a:extLst>
          </p:cNvPr>
          <p:cNvSpPr txBox="1">
            <a:spLocks/>
          </p:cNvSpPr>
          <p:nvPr/>
        </p:nvSpPr>
        <p:spPr>
          <a:xfrm>
            <a:off x="83741" y="4438421"/>
            <a:ext cx="8464892" cy="757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</a:t>
            </a:r>
            <a:r>
              <a:rPr lang="ru-RU" sz="600" dirty="0"/>
              <a:t>Одновременно предусматривается возможность для заявителя представить документы, подтверждающие его право на получение архивных сведений о земельном участке, по собственному желанию.</a:t>
            </a:r>
          </a:p>
          <a:p>
            <a:r>
              <a:rPr kumimoji="0" lang="ru-RU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600" dirty="0"/>
              <a:t>В большинстве муниципальных образований услуга предоставляется без взимания платы. При этом плата может быть установлена по решению органа местного самоуправления. Одновременно критерий не применяется, поскольку начисление платы (при ее установлении в муниципальном образовании) осуществляется непосредственно уполномоченным на предоставление органом в зависимости от установленного в муниципальном образовании размера платы.</a:t>
            </a:r>
          </a:p>
          <a:p>
            <a:r>
              <a:rPr kumimoji="0" lang="ru-RU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 </a:t>
            </a:r>
            <a:r>
              <a:rPr lang="ru-RU" sz="600" dirty="0"/>
              <a:t>Обеспечена автоматизация приема запроса, межведомственного взаимодействия, а также направления результата предоставления услуги заявителю. Принятие решения возможно только в случае, если заявителем не заполнено поле 8.29.3 формы запроса, а также не представлены дополнительные документы по собственному желанию. В иных случаях принятие решения о предоставлении услуги осуществляет сотрудник ведомства, в том числе в случае, если результатом предоставления услуги является архивная выписка</a:t>
            </a:r>
          </a:p>
        </p:txBody>
      </p:sp>
    </p:spTree>
    <p:extLst>
      <p:ext uri="{BB962C8B-B14F-4D97-AF65-F5344CB8AC3E}">
        <p14:creationId xmlns:p14="http://schemas.microsoft.com/office/powerpoint/2010/main" val="357098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90525" y="1713280"/>
            <a:ext cx="5484102" cy="1790810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/>
                </a:solidFill>
                <a:latin typeface="+mn-lt"/>
              </a:rPr>
              <a:t>спасибо 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681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C6717575-B39A-7EEB-54ED-3572F30A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7235" y="4632664"/>
            <a:ext cx="21967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5744ECC4-BDD5-4066-4D96-9CE6028D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42" y="220015"/>
            <a:ext cx="7156158" cy="5487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2. Ключевые критерии оптимизации в рамках целевого состояния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8ABCE9ED-50FE-1BCD-BC9B-E349DD58C39D}"/>
              </a:ext>
            </a:extLst>
          </p:cNvPr>
          <p:cNvSpPr txBox="1">
            <a:spLocks/>
          </p:cNvSpPr>
          <p:nvPr/>
        </p:nvSpPr>
        <p:spPr>
          <a:xfrm>
            <a:off x="3305280" y="943623"/>
            <a:ext cx="2357859" cy="254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Критерии оптимизации:</a:t>
            </a:r>
          </a:p>
        </p:txBody>
      </p:sp>
      <p:sp>
        <p:nvSpPr>
          <p:cNvPr id="8" name="Блок-схема: объединение 7">
            <a:extLst>
              <a:ext uri="{FF2B5EF4-FFF2-40B4-BE49-F238E27FC236}">
                <a16:creationId xmlns:a16="http://schemas.microsoft.com/office/drawing/2014/main" xmlns="" id="{F16E06C8-0F95-B353-3494-5099F4B56722}"/>
              </a:ext>
            </a:extLst>
          </p:cNvPr>
          <p:cNvSpPr/>
          <p:nvPr/>
        </p:nvSpPr>
        <p:spPr>
          <a:xfrm rot="16200000">
            <a:off x="3083488" y="978200"/>
            <a:ext cx="192101" cy="122942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D1FDB8A-EBF4-C51F-E9A2-3C6FFF51E2C1}"/>
              </a:ext>
            </a:extLst>
          </p:cNvPr>
          <p:cNvSpPr txBox="1">
            <a:spLocks/>
          </p:cNvSpPr>
          <p:nvPr/>
        </p:nvSpPr>
        <p:spPr>
          <a:xfrm>
            <a:off x="264207" y="1373448"/>
            <a:ext cx="2192390" cy="544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сокращен срок предоставления услуги</a:t>
            </a:r>
          </a:p>
          <a:p>
            <a:pPr algn="ctr"/>
            <a:r>
              <a:rPr lang="ru-RU" sz="700" dirty="0"/>
              <a:t>с 30 календарных дней </a:t>
            </a:r>
          </a:p>
          <a:p>
            <a:pPr algn="ctr"/>
            <a:r>
              <a:rPr lang="ru-RU" sz="700" dirty="0"/>
              <a:t>до </a:t>
            </a:r>
            <a:r>
              <a:rPr lang="en-US" sz="700" dirty="0"/>
              <a:t>7</a:t>
            </a:r>
            <a:r>
              <a:rPr lang="ru-RU" sz="700" dirty="0"/>
              <a:t> рабочих </a:t>
            </a:r>
            <a:r>
              <a:rPr lang="ru-RU" sz="700" dirty="0" smtClean="0"/>
              <a:t>дней при дистанционном обращении и 8 дней при личном обращении</a:t>
            </a:r>
            <a:endParaRPr lang="ru-RU" sz="7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19792240-A04C-709E-5C00-3AB920FB513B}"/>
              </a:ext>
            </a:extLst>
          </p:cNvPr>
          <p:cNvSpPr txBox="1">
            <a:spLocks/>
          </p:cNvSpPr>
          <p:nvPr/>
        </p:nvSpPr>
        <p:spPr>
          <a:xfrm>
            <a:off x="695990" y="1133685"/>
            <a:ext cx="1167897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 67 %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2273420-9B04-326C-3F88-253DD9F88AFE}"/>
              </a:ext>
            </a:extLst>
          </p:cNvPr>
          <p:cNvSpPr txBox="1">
            <a:spLocks/>
          </p:cNvSpPr>
          <p:nvPr/>
        </p:nvSpPr>
        <p:spPr>
          <a:xfrm>
            <a:off x="795909" y="1844536"/>
            <a:ext cx="978607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до 1</a:t>
            </a:r>
            <a:r>
              <a:rPr lang="ru-RU" sz="1600" b="1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C86E2AF-035F-2109-CA5A-F654244987A2}"/>
              </a:ext>
            </a:extLst>
          </p:cNvPr>
          <p:cNvSpPr txBox="1">
            <a:spLocks/>
          </p:cNvSpPr>
          <p:nvPr/>
        </p:nvSpPr>
        <p:spPr>
          <a:xfrm>
            <a:off x="3411184" y="2281205"/>
            <a:ext cx="1988339" cy="548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Электронный результат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31F62C64-D7E1-258A-F9BE-853FC49F5619}"/>
              </a:ext>
            </a:extLst>
          </p:cNvPr>
          <p:cNvSpPr txBox="1">
            <a:spLocks/>
          </p:cNvSpPr>
          <p:nvPr/>
        </p:nvSpPr>
        <p:spPr>
          <a:xfrm>
            <a:off x="568900" y="2113164"/>
            <a:ext cx="1432621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сокращено количество документов, представляемых заявителем, </a:t>
            </a:r>
            <a:r>
              <a:rPr lang="en-US" sz="700" dirty="0"/>
              <a:t>c </a:t>
            </a:r>
            <a:r>
              <a:rPr lang="ru-RU" sz="700" dirty="0"/>
              <a:t>2</a:t>
            </a:r>
            <a:r>
              <a:rPr lang="en-US" sz="700" dirty="0"/>
              <a:t> </a:t>
            </a:r>
            <a:r>
              <a:rPr lang="ru-RU" sz="700" dirty="0"/>
              <a:t>до 1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D52EFAAE-1244-3EE4-41DD-11C5A7F00DB3}"/>
              </a:ext>
            </a:extLst>
          </p:cNvPr>
          <p:cNvSpPr txBox="1">
            <a:spLocks/>
          </p:cNvSpPr>
          <p:nvPr/>
        </p:nvSpPr>
        <p:spPr>
          <a:xfrm>
            <a:off x="3182338" y="2907353"/>
            <a:ext cx="2446032" cy="716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результат предоставления услуги в форме электронного документа, подписанного усиленной квалифицированной электронной подписью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78DB610-DFAA-4304-9700-859E173CBAAD}"/>
              </a:ext>
            </a:extLst>
          </p:cNvPr>
          <p:cNvCxnSpPr>
            <a:cxnSpLocks/>
          </p:cNvCxnSpPr>
          <p:nvPr/>
        </p:nvCxnSpPr>
        <p:spPr>
          <a:xfrm>
            <a:off x="2559589" y="3270333"/>
            <a:ext cx="3753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CDA551DA-716D-3578-A9D9-D773727952ED}"/>
              </a:ext>
            </a:extLst>
          </p:cNvPr>
          <p:cNvSpPr txBox="1">
            <a:spLocks/>
          </p:cNvSpPr>
          <p:nvPr/>
        </p:nvSpPr>
        <p:spPr>
          <a:xfrm>
            <a:off x="695990" y="636173"/>
            <a:ext cx="1167897" cy="28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ЦС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A4329-8586-A558-6BE4-C31D5C3D27FC}"/>
              </a:ext>
            </a:extLst>
          </p:cNvPr>
          <p:cNvSpPr txBox="1">
            <a:spLocks/>
          </p:cNvSpPr>
          <p:nvPr/>
        </p:nvSpPr>
        <p:spPr>
          <a:xfrm>
            <a:off x="7176538" y="620029"/>
            <a:ext cx="1167897" cy="28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ЦС 2 </a:t>
            </a:r>
            <a:r>
              <a:rPr lang="ru-RU" sz="2000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2570FD09-902E-1188-9129-BEF437C36FEE}"/>
              </a:ext>
            </a:extLst>
          </p:cNvPr>
          <p:cNvSpPr txBox="1">
            <a:spLocks/>
          </p:cNvSpPr>
          <p:nvPr/>
        </p:nvSpPr>
        <p:spPr>
          <a:xfrm>
            <a:off x="6510487" y="1439827"/>
            <a:ext cx="2446032" cy="3166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сокращен срок предоставления услуги</a:t>
            </a:r>
          </a:p>
          <a:p>
            <a:pPr algn="ctr"/>
            <a:r>
              <a:rPr lang="ru-RU" sz="700" dirty="0"/>
              <a:t>с 7 рабочих дней </a:t>
            </a:r>
          </a:p>
          <a:p>
            <a:pPr algn="ctr"/>
            <a:r>
              <a:rPr lang="ru-RU" sz="700" dirty="0"/>
              <a:t>до 1 рабочего дня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0CB2F360-197F-8808-5919-BCE928C5C7B0}"/>
              </a:ext>
            </a:extLst>
          </p:cNvPr>
          <p:cNvSpPr txBox="1">
            <a:spLocks/>
          </p:cNvSpPr>
          <p:nvPr/>
        </p:nvSpPr>
        <p:spPr>
          <a:xfrm>
            <a:off x="7119860" y="1128704"/>
            <a:ext cx="1167897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 86 %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133D507B-5D08-438E-A4B0-24CD8D314336}"/>
              </a:ext>
            </a:extLst>
          </p:cNvPr>
          <p:cNvSpPr txBox="1">
            <a:spLocks/>
          </p:cNvSpPr>
          <p:nvPr/>
        </p:nvSpPr>
        <p:spPr>
          <a:xfrm>
            <a:off x="7244200" y="1827049"/>
            <a:ext cx="978607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до 0</a:t>
            </a:r>
            <a:r>
              <a:rPr lang="ru-RU" sz="1600" b="1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611CBC98-4D1A-DE6D-4C97-E21783DA42EF}"/>
              </a:ext>
            </a:extLst>
          </p:cNvPr>
          <p:cNvSpPr txBox="1">
            <a:spLocks/>
          </p:cNvSpPr>
          <p:nvPr/>
        </p:nvSpPr>
        <p:spPr>
          <a:xfrm>
            <a:off x="7017194" y="2095677"/>
            <a:ext cx="1432621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сокращено количество документов, представляемых заявителем, </a:t>
            </a:r>
            <a:r>
              <a:rPr lang="en-US" sz="700" dirty="0"/>
              <a:t>c </a:t>
            </a:r>
            <a:r>
              <a:rPr lang="ru-RU" sz="700" dirty="0"/>
              <a:t>1</a:t>
            </a:r>
            <a:r>
              <a:rPr lang="en-US" sz="700" dirty="0"/>
              <a:t> </a:t>
            </a:r>
            <a:r>
              <a:rPr lang="ru-RU" sz="700" dirty="0"/>
              <a:t>до 0</a:t>
            </a:r>
          </a:p>
        </p:txBody>
      </p:sp>
      <p:pic>
        <p:nvPicPr>
          <p:cNvPr id="25" name="Рисунок 24" descr="Полотно пилы контур">
            <a:extLst>
              <a:ext uri="{FF2B5EF4-FFF2-40B4-BE49-F238E27FC236}">
                <a16:creationId xmlns:a16="http://schemas.microsoft.com/office/drawing/2014/main" xmlns="" id="{5A2B8D6C-E430-8BE8-0198-46E704C2F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48153" y="1289397"/>
            <a:ext cx="914400" cy="914400"/>
          </a:xfrm>
          <a:prstGeom prst="rect">
            <a:avLst/>
          </a:prstGeom>
        </p:spPr>
      </p:pic>
      <p:pic>
        <p:nvPicPr>
          <p:cNvPr id="26" name="Рисунок 25" descr="Программист мужской со сплошной заливкой">
            <a:extLst>
              <a:ext uri="{FF2B5EF4-FFF2-40B4-BE49-F238E27FC236}">
                <a16:creationId xmlns:a16="http://schemas.microsoft.com/office/drawing/2014/main" xmlns="" id="{AD69FA09-E086-9FA4-A26D-1A9BEE782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30177" y="3315739"/>
            <a:ext cx="423425" cy="423425"/>
          </a:xfrm>
          <a:prstGeom prst="rect">
            <a:avLst/>
          </a:prstGeom>
        </p:spPr>
      </p:pic>
      <p:pic>
        <p:nvPicPr>
          <p:cNvPr id="27" name="Рисунок 26" descr="Облачные вычисления со сплошной заливкой">
            <a:extLst>
              <a:ext uri="{FF2B5EF4-FFF2-40B4-BE49-F238E27FC236}">
                <a16:creationId xmlns:a16="http://schemas.microsoft.com/office/drawing/2014/main" xmlns="" id="{E1A82160-6382-E428-D108-92D72A7EA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71640" y="4343848"/>
            <a:ext cx="402657" cy="402657"/>
          </a:xfrm>
          <a:prstGeom prst="rect">
            <a:avLst/>
          </a:prstGeom>
        </p:spPr>
      </p:pic>
      <p:pic>
        <p:nvPicPr>
          <p:cNvPr id="28" name="Рисунок 27" descr="Робот со сплошной заливкой">
            <a:extLst>
              <a:ext uri="{FF2B5EF4-FFF2-40B4-BE49-F238E27FC236}">
                <a16:creationId xmlns:a16="http://schemas.microsoft.com/office/drawing/2014/main" xmlns="" id="{8B6C10D8-4901-F468-F616-7E021BA5AF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93639" y="3775736"/>
            <a:ext cx="496500" cy="496500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76DC733-C45E-EB33-BF61-CF5E3A45F1BA}"/>
              </a:ext>
            </a:extLst>
          </p:cNvPr>
          <p:cNvSpPr txBox="1">
            <a:spLocks/>
          </p:cNvSpPr>
          <p:nvPr/>
        </p:nvSpPr>
        <p:spPr>
          <a:xfrm>
            <a:off x="286765" y="3420190"/>
            <a:ext cx="3653411" cy="1280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800" dirty="0"/>
              <a:t>Возможность направления </a:t>
            </a:r>
            <a:r>
              <a:rPr lang="ru-RU" sz="800" b="1" dirty="0"/>
              <a:t>электронного запроса </a:t>
            </a:r>
            <a:r>
              <a:rPr lang="ru-RU" sz="800" dirty="0"/>
              <a:t>посредством РПГУ</a:t>
            </a:r>
            <a:endParaRPr lang="en-US" sz="8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800" b="1" dirty="0"/>
              <a:t>Роботизированный процесс</a:t>
            </a:r>
            <a:r>
              <a:rPr lang="ru-RU" sz="800" dirty="0"/>
              <a:t> предоставления услуги в части приема запроса о предоставлении услуги и направления результата предоставления услуги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800" b="1" dirty="0"/>
              <a:t>Автоматическое заполнение</a:t>
            </a:r>
            <a:r>
              <a:rPr lang="ru-RU" sz="800" dirty="0"/>
              <a:t> всех возможных полей в форме запроса посредством ЕСИА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C2EEF708-ACD4-BE04-3F78-62FE0845A06B}"/>
              </a:ext>
            </a:extLst>
          </p:cNvPr>
          <p:cNvSpPr txBox="1">
            <a:spLocks/>
          </p:cNvSpPr>
          <p:nvPr/>
        </p:nvSpPr>
        <p:spPr>
          <a:xfrm>
            <a:off x="4817910" y="3746125"/>
            <a:ext cx="4035678" cy="6366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>
              <a:lnSpc>
                <a:spcPct val="150000"/>
              </a:lnSpc>
              <a:buAutoNum type="arabicPeriod"/>
            </a:pPr>
            <a:r>
              <a:rPr lang="ru-RU" sz="800" dirty="0"/>
              <a:t>Получение </a:t>
            </a:r>
            <a:r>
              <a:rPr lang="ru-RU" sz="800" b="1" dirty="0"/>
              <a:t>всех необходимых </a:t>
            </a:r>
            <a:r>
              <a:rPr lang="ru-RU" sz="800" dirty="0"/>
              <a:t>для предоставления услуги сведений посредством межведомственного информационного взаимодействия</a:t>
            </a:r>
            <a:endParaRPr lang="en-US" sz="800" dirty="0"/>
          </a:p>
          <a:p>
            <a:pPr marL="228600" indent="-228600" algn="r">
              <a:lnSpc>
                <a:spcPct val="150000"/>
              </a:lnSpc>
              <a:buAutoNum type="arabicPeriod"/>
            </a:pPr>
            <a:r>
              <a:rPr lang="ru-RU" sz="800" b="1" dirty="0"/>
              <a:t>Полностью роботизированный процесс</a:t>
            </a:r>
            <a:r>
              <a:rPr lang="ru-RU" sz="800" dirty="0"/>
              <a:t> предоставления </a:t>
            </a:r>
            <a:r>
              <a:rPr kumimoji="0" lang="ru-RU" sz="7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endParaRPr lang="ru-RU" sz="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20E8BB3-76DF-E2AA-D831-9A4DF310DD23}"/>
              </a:ext>
            </a:extLst>
          </p:cNvPr>
          <p:cNvSpPr txBox="1">
            <a:spLocks/>
          </p:cNvSpPr>
          <p:nvPr/>
        </p:nvSpPr>
        <p:spPr>
          <a:xfrm>
            <a:off x="264207" y="4794250"/>
            <a:ext cx="8589381" cy="320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 </a:t>
            </a:r>
            <a:r>
              <a:rPr lang="ru-RU" sz="600" dirty="0"/>
              <a:t>Одновременно предусматривается возможность для заявителя представить документы, подтверждающие его право на получение архивных сведений о земельном участке, по собственному желанию.</a:t>
            </a:r>
          </a:p>
          <a:p>
            <a:r>
              <a:rPr lang="ru-RU" sz="600" baseline="30000" dirty="0">
                <a:cs typeface="+mn-cs"/>
              </a:rPr>
              <a:t>2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 </a:t>
            </a:r>
            <a:r>
              <a:rPr lang="ru-RU" sz="600" dirty="0"/>
              <a:t>Достижение показателей в ЦС 2 возможно при условии достижения полной оцифровки архивного фонда.</a:t>
            </a:r>
          </a:p>
          <a:p>
            <a:r>
              <a:rPr kumimoji="0" lang="ru-RU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600" dirty="0"/>
              <a:t>За исключением предоставления архивной выписки, в указанном случае требуется участие сотрудника ведомства.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28FDFBA4-BC2B-7F16-FCC4-E93C72C87182}"/>
              </a:ext>
            </a:extLst>
          </p:cNvPr>
          <p:cNvSpPr txBox="1">
            <a:spLocks/>
          </p:cNvSpPr>
          <p:nvPr/>
        </p:nvSpPr>
        <p:spPr>
          <a:xfrm>
            <a:off x="299580" y="2496820"/>
            <a:ext cx="1988339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Примерный плановый экономический эффект</a:t>
            </a:r>
            <a:endParaRPr lang="ru-RU" sz="11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AE773AC5-2505-D6D4-B605-675AE2664B89}"/>
              </a:ext>
            </a:extLst>
          </p:cNvPr>
          <p:cNvSpPr txBox="1">
            <a:spLocks/>
          </p:cNvSpPr>
          <p:nvPr/>
        </p:nvSpPr>
        <p:spPr>
          <a:xfrm>
            <a:off x="113557" y="2869170"/>
            <a:ext cx="2446032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высвобождение 214 696 рублей в год для уполномоченного ведомства за счет перехода на электронное предоставление услуги и сокращение срока предоставления услуги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0A60F2D3-C243-7E00-C48C-19EC3812FA17}"/>
              </a:ext>
            </a:extLst>
          </p:cNvPr>
          <p:cNvSpPr txBox="1">
            <a:spLocks/>
          </p:cNvSpPr>
          <p:nvPr/>
        </p:nvSpPr>
        <p:spPr>
          <a:xfrm>
            <a:off x="6770434" y="2484684"/>
            <a:ext cx="1988339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Примерный плановый экономический эффект</a:t>
            </a:r>
            <a:endParaRPr lang="ru-RU" sz="11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ED11E94B-6A90-AD9E-AD09-A96521851D69}"/>
              </a:ext>
            </a:extLst>
          </p:cNvPr>
          <p:cNvSpPr txBox="1">
            <a:spLocks/>
          </p:cNvSpPr>
          <p:nvPr/>
        </p:nvSpPr>
        <p:spPr>
          <a:xfrm>
            <a:off x="6584411" y="2857034"/>
            <a:ext cx="2446032" cy="41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/>
              <a:t>дополнительное высвобождение 91 584 рублей в год для уполномоченного ведомства за счет перехода на электронное предоставление услуги и сокращение срока предоставления услуги</a:t>
            </a:r>
          </a:p>
        </p:txBody>
      </p:sp>
    </p:spTree>
    <p:extLst>
      <p:ext uri="{BB962C8B-B14F-4D97-AF65-F5344CB8AC3E}">
        <p14:creationId xmlns:p14="http://schemas.microsoft.com/office/powerpoint/2010/main" val="119597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3146F64-BC89-4DF3-9B02-6D4C586B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64E4114-9C08-4645-BD43-BD7926D7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>
                <a:solidFill>
                  <a:schemeClr val="tx1"/>
                </a:solidFill>
                <a:highlight>
                  <a:srgbClr val="FFFFFF"/>
                </a:highlight>
              </a:rPr>
              <a:t>Сопутствующие услуги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43B2D7D-711B-4CA6-BF41-54EDADB1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5463"/>
              </p:ext>
            </p:extLst>
          </p:nvPr>
        </p:nvGraphicFramePr>
        <p:xfrm>
          <a:off x="197922" y="1204663"/>
          <a:ext cx="8765231" cy="11401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59820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1567261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554997">
                  <a:extLst>
                    <a:ext uri="{9D8B030D-6E8A-4147-A177-3AD203B41FA5}">
                      <a16:colId xmlns:a16="http://schemas.microsoft.com/office/drawing/2014/main" xmlns="" val="2720213379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xmlns="" val="1960034165"/>
                    </a:ext>
                  </a:extLst>
                </a:gridCol>
                <a:gridCol w="641489">
                  <a:extLst>
                    <a:ext uri="{9D8B030D-6E8A-4147-A177-3AD203B41FA5}">
                      <a16:colId xmlns:a16="http://schemas.microsoft.com/office/drawing/2014/main" xmlns="" val="2544527994"/>
                    </a:ext>
                  </a:extLst>
                </a:gridCol>
                <a:gridCol w="488911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525600">
                  <a:extLst>
                    <a:ext uri="{9D8B030D-6E8A-4147-A177-3AD203B41FA5}">
                      <a16:colId xmlns:a16="http://schemas.microsoft.com/office/drawing/2014/main" xmlns="" val="2503666234"/>
                    </a:ext>
                  </a:extLst>
                </a:gridCol>
                <a:gridCol w="547119">
                  <a:extLst>
                    <a:ext uri="{9D8B030D-6E8A-4147-A177-3AD203B41FA5}">
                      <a16:colId xmlns:a16="http://schemas.microsoft.com/office/drawing/2014/main" xmlns="" val="2366489936"/>
                    </a:ext>
                  </a:extLst>
                </a:gridCol>
                <a:gridCol w="554481">
                  <a:extLst>
                    <a:ext uri="{9D8B030D-6E8A-4147-A177-3AD203B41FA5}">
                      <a16:colId xmlns:a16="http://schemas.microsoft.com/office/drawing/2014/main" xmlns="" val="191782501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xmlns="" val="3781237021"/>
                    </a:ext>
                  </a:extLst>
                </a:gridCol>
                <a:gridCol w="517553">
                  <a:extLst>
                    <a:ext uri="{9D8B030D-6E8A-4147-A177-3AD203B41FA5}">
                      <a16:colId xmlns:a16="http://schemas.microsoft.com/office/drawing/2014/main" xmlns="" val="4241145449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Наименование сопутствующих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Орган (организация), предоставляющий сопутствующую услугу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Очные обращения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(кол-во)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</a:t>
                      </a:r>
                      <a:b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</a:b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(ед. </a:t>
                      </a:r>
                      <a:r>
                        <a:rPr lang="ru-RU" sz="700" b="0" kern="1200" baseline="0" dirty="0" err="1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изм</a:t>
                      </a: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Электронный результат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(Да/Нет)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ЦС1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ЦС2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ЦС1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ЦС2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ЦС1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ЦС2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058387"/>
                  </a:ext>
                </a:extLst>
              </a:tr>
              <a:tr h="225793">
                <a:tc gridSpan="11">
                  <a:txBody>
                    <a:bodyPr/>
                    <a:lstStyle/>
                    <a:p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Сопутствующие услуги отсутствуют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16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6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04843AD-5D4A-49BD-AF14-1BB6663A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3993" y="4744597"/>
            <a:ext cx="43000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CA4146AC-6091-4F98-A442-522AA584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16" y="234647"/>
            <a:ext cx="6901314" cy="34135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4. Оптимизация административных процедур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AA50506-7B8C-4C86-9B4E-E8E47793C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841099"/>
              </p:ext>
            </p:extLst>
          </p:nvPr>
        </p:nvGraphicFramePr>
        <p:xfrm>
          <a:off x="4166046" y="615026"/>
          <a:ext cx="4875355" cy="5201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1154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xmlns="" val="3451620264"/>
                    </a:ext>
                  </a:extLst>
                </a:gridCol>
                <a:gridCol w="948601">
                  <a:extLst>
                    <a:ext uri="{9D8B030D-6E8A-4147-A177-3AD203B41FA5}">
                      <a16:colId xmlns:a16="http://schemas.microsoft.com/office/drawing/2014/main" xmlns="" val="912138184"/>
                    </a:ext>
                  </a:extLst>
                </a:gridCol>
              </a:tblGrid>
              <a:tr h="520163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Целевое состояние</a:t>
                      </a:r>
                      <a:endParaRPr lang="ru-RU" sz="9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E49E004-B5EB-4E07-881B-4962775C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45192"/>
              </p:ext>
            </p:extLst>
          </p:nvPr>
        </p:nvGraphicFramePr>
        <p:xfrm>
          <a:off x="4166047" y="1161257"/>
          <a:ext cx="4875356" cy="26611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3354">
                  <a:extLst>
                    <a:ext uri="{9D8B030D-6E8A-4147-A177-3AD203B41FA5}">
                      <a16:colId xmlns:a16="http://schemas.microsoft.com/office/drawing/2014/main" xmlns="" val="2164979017"/>
                    </a:ext>
                  </a:extLst>
                </a:gridCol>
                <a:gridCol w="877238">
                  <a:extLst>
                    <a:ext uri="{9D8B030D-6E8A-4147-A177-3AD203B41FA5}">
                      <a16:colId xmlns:a16="http://schemas.microsoft.com/office/drawing/2014/main" xmlns="" val="1188998389"/>
                    </a:ext>
                  </a:extLst>
                </a:gridCol>
                <a:gridCol w="954764">
                  <a:extLst>
                    <a:ext uri="{9D8B030D-6E8A-4147-A177-3AD203B41FA5}">
                      <a16:colId xmlns:a16="http://schemas.microsoft.com/office/drawing/2014/main" xmlns="" val="685701419"/>
                    </a:ext>
                  </a:extLst>
                </a:gridCol>
              </a:tblGrid>
              <a:tr h="451315">
                <a:tc>
                  <a:txBody>
                    <a:bodyPr/>
                    <a:lstStyle/>
                    <a:p>
                      <a:pPr marL="0" algn="ctr" defTabSz="435305" rtl="0" eaLnBrk="1" latinLnBrk="0" hangingPunct="1"/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Административные процедуры </a:t>
                      </a:r>
                      <a:endParaRPr lang="ru-RU" sz="900" b="0" kern="1200" baseline="0" dirty="0">
                        <a:solidFill>
                          <a:schemeClr val="bg1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35305" rtl="0" eaLnBrk="1" latinLnBrk="0" hangingPunct="1"/>
                      <a:r>
                        <a:rPr lang="ru-RU" sz="8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 </a:t>
                      </a: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Срок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(</a:t>
                      </a:r>
                      <a:r>
                        <a:rPr lang="ru-RU" sz="900" b="0" kern="1200" baseline="0" dirty="0" err="1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р.д</a:t>
                      </a: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.)</a:t>
                      </a:r>
                      <a:endParaRPr lang="ru-RU" sz="900" b="0" kern="1200" baseline="0" dirty="0">
                        <a:solidFill>
                          <a:schemeClr val="bg1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35305" rtl="0" eaLnBrk="1" latinLnBrk="0" hangingPunct="1"/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Срок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(</a:t>
                      </a:r>
                      <a:r>
                        <a:rPr lang="ru-RU" sz="900" b="0" kern="1200" baseline="0" dirty="0" err="1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р.д</a:t>
                      </a: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.)</a:t>
                      </a:r>
                      <a:endParaRPr lang="ru-RU" sz="900" b="0" kern="1200" baseline="0" dirty="0">
                        <a:solidFill>
                          <a:schemeClr val="bg1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103025"/>
                  </a:ext>
                </a:extLst>
              </a:tr>
              <a:tr h="27123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1. Прием запроса и документов и (или) информации, необходимых для предоставления государственной услуги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В режиме реального времени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В режиме реального времени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245495"/>
                  </a:ext>
                </a:extLst>
              </a:tr>
              <a:tr h="27123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2. Межведомственное информационное взаимодействие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В режиме реального времени </a:t>
                      </a:r>
                      <a:r>
                        <a:rPr kumimoji="0" lang="ru-RU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9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В режиме реального времени </a:t>
                      </a:r>
                      <a:r>
                        <a:rPr kumimoji="0" lang="ru-RU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9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62127339"/>
                  </a:ext>
                </a:extLst>
              </a:tr>
              <a:tr h="271235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3. Принятие решения о предоставлении (об отказе в предоставлении) государственной услуги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7 </a:t>
                      </a:r>
                      <a:r>
                        <a:rPr lang="ru-RU" sz="9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. </a:t>
                      </a:r>
                      <a:r>
                        <a:rPr kumimoji="0" lang="ru-RU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9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9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.</a:t>
                      </a:r>
                      <a:r>
                        <a:rPr kumimoji="0" lang="ru-RU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900" b="1" baseline="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0880531"/>
                  </a:ext>
                </a:extLst>
              </a:tr>
              <a:tr h="271235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4. Предоставление результата государственной услуги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В режиме реального времени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В режиме реального времени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45005819"/>
                  </a:ext>
                </a:extLst>
              </a:tr>
              <a:tr h="271235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ОТ</a:t>
                      </a:r>
                      <a:r>
                        <a:rPr lang="ru-RU" sz="900" b="1" baseline="0" dirty="0" smtClean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</a:rPr>
                        <a:t> 7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ДО</a:t>
                      </a:r>
                      <a:r>
                        <a:rPr lang="ru-RU" sz="900" b="1" baseline="0" dirty="0" smtClean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</a:rPr>
                        <a:t> 8</a:t>
                      </a:r>
                      <a:r>
                        <a:rPr lang="ru-RU" sz="900" b="1" baseline="0" dirty="0" smtClean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9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р.д.</a:t>
                      </a:r>
                      <a:r>
                        <a:rPr kumimoji="0" lang="ru-RU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 SemiBold" panose="020B0604020202020204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8716729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4D4CEB3-8D41-0173-DB74-D9C858129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02243"/>
              </p:ext>
            </p:extLst>
          </p:nvPr>
        </p:nvGraphicFramePr>
        <p:xfrm>
          <a:off x="102595" y="1157275"/>
          <a:ext cx="3840568" cy="17012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99024">
                  <a:extLst>
                    <a:ext uri="{9D8B030D-6E8A-4147-A177-3AD203B41FA5}">
                      <a16:colId xmlns:a16="http://schemas.microsoft.com/office/drawing/2014/main" xmlns="" val="2164979017"/>
                    </a:ext>
                  </a:extLst>
                </a:gridCol>
                <a:gridCol w="841544">
                  <a:extLst>
                    <a:ext uri="{9D8B030D-6E8A-4147-A177-3AD203B41FA5}">
                      <a16:colId xmlns:a16="http://schemas.microsoft.com/office/drawing/2014/main" xmlns="" val="1188998389"/>
                    </a:ext>
                  </a:extLst>
                </a:gridCol>
              </a:tblGrid>
              <a:tr h="420638">
                <a:tc>
                  <a:txBody>
                    <a:bodyPr/>
                    <a:lstStyle/>
                    <a:p>
                      <a:pPr marL="0" algn="ctr" defTabSz="435305" rtl="0" eaLnBrk="1" latinLnBrk="0" hangingPunct="1"/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Административные процедуры </a:t>
                      </a:r>
                      <a:endParaRPr lang="ru-RU" sz="900" b="0" kern="1200" baseline="0" dirty="0">
                        <a:solidFill>
                          <a:schemeClr val="bg1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35305" rtl="0" eaLnBrk="1" latinLnBrk="0" hangingPunct="1"/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 Срок</a:t>
                      </a:r>
                    </a:p>
                    <a:p>
                      <a:pPr marL="0" algn="ctr" defTabSz="435305" rtl="0" eaLnBrk="1" latinLnBrk="0" hangingPunct="1"/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(</a:t>
                      </a:r>
                      <a:r>
                        <a:rPr lang="ru-RU" sz="900" b="0" kern="1200" baseline="0" dirty="0" err="1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р.д</a:t>
                      </a: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</a:rPr>
                        <a:t>.)</a:t>
                      </a:r>
                      <a:endParaRPr lang="ru-RU" sz="900" b="0" kern="1200" baseline="0" dirty="0">
                        <a:solidFill>
                          <a:schemeClr val="bg1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103025"/>
                  </a:ext>
                </a:extLst>
              </a:tr>
              <a:tr h="27477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1. Прием и регистрация заявления и прилагаемых к нему документов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9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. </a:t>
                      </a:r>
                      <a:r>
                        <a:rPr kumimoji="0" lang="en-US" sz="8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900" b="1" baseline="0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245495"/>
                  </a:ext>
                </a:extLst>
              </a:tr>
              <a:tr h="274771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2. Подготовка архивной копии, выписки, информационного письма, по результатам рассмотрения заявления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21 </a:t>
                      </a:r>
                      <a:r>
                        <a:rPr lang="ru-RU" sz="900" b="1" baseline="0" dirty="0" err="1">
                          <a:latin typeface="Montserrat" panose="00000500000000000000" pitchFamily="2" charset="-52"/>
                        </a:rPr>
                        <a:t>р.д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.</a:t>
                      </a:r>
                      <a:r>
                        <a:rPr lang="ru-RU" sz="900" b="1" baseline="30000" dirty="0">
                          <a:cs typeface="+mn-cs"/>
                        </a:rPr>
                        <a:t> 2</a:t>
                      </a:r>
                      <a:endParaRPr lang="ru-RU" sz="900" b="1" baseline="0" dirty="0"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0880531"/>
                  </a:ext>
                </a:extLst>
              </a:tr>
              <a:tr h="274771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Montserrat" panose="00000500000000000000" pitchFamily="2" charset="-52"/>
                        </a:rPr>
                        <a:t>3. Выдача (направление) архивной копии, выписки, информационного письма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15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45005819"/>
                  </a:ext>
                </a:extLst>
              </a:tr>
              <a:tr h="274771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21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р.д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800" b="1" baseline="30000" dirty="0">
                          <a:latin typeface="Montserrat" panose="00000500000000000000" pitchFamily="2" charset="-52"/>
                          <a:cs typeface="+mn-cs"/>
                        </a:rPr>
                        <a:t> 3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872903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94791EC-769A-E980-759E-D1A6B9B8D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77138"/>
              </p:ext>
            </p:extLst>
          </p:nvPr>
        </p:nvGraphicFramePr>
        <p:xfrm>
          <a:off x="102595" y="615028"/>
          <a:ext cx="3840568" cy="5201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40568">
                  <a:extLst>
                    <a:ext uri="{9D8B030D-6E8A-4147-A177-3AD203B41FA5}">
                      <a16:colId xmlns:a16="http://schemas.microsoft.com/office/drawing/2014/main" xmlns="" val="3321259972"/>
                    </a:ext>
                  </a:extLst>
                </a:gridCol>
              </a:tblGrid>
              <a:tr h="520163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Состояние до оптимизации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721536"/>
                  </a:ext>
                </a:extLst>
              </a:tr>
            </a:tbl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F3DF077-945B-4DA4-38CD-EECEF2625CF7}"/>
              </a:ext>
            </a:extLst>
          </p:cNvPr>
          <p:cNvSpPr txBox="1">
            <a:spLocks/>
          </p:cNvSpPr>
          <p:nvPr/>
        </p:nvSpPr>
        <p:spPr>
          <a:xfrm>
            <a:off x="76434" y="4121951"/>
            <a:ext cx="8561124" cy="95804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600" dirty="0"/>
              <a:t>В день поступления </a:t>
            </a:r>
            <a:r>
              <a:rPr lang="ru-RU" sz="600" dirty="0" smtClean="0"/>
              <a:t>запроса.</a:t>
            </a:r>
            <a:endParaRPr lang="ru-RU" sz="600" dirty="0"/>
          </a:p>
          <a:p>
            <a:r>
              <a:rPr lang="ru-RU" sz="600" baseline="30000" dirty="0">
                <a:cs typeface="+mn-cs"/>
              </a:rPr>
              <a:t>2 </a:t>
            </a:r>
            <a:r>
              <a:rPr lang="ru-RU" sz="600" dirty="0"/>
              <a:t>Со дня регистрации запроса</a:t>
            </a:r>
            <a:r>
              <a:rPr lang="ru-RU" sz="600" dirty="0" smtClean="0"/>
              <a:t>.</a:t>
            </a:r>
            <a:endParaRPr lang="ru-RU" sz="600" dirty="0"/>
          </a:p>
          <a:p>
            <a:r>
              <a:rPr lang="ru-RU" sz="600" baseline="30000" dirty="0">
                <a:cs typeface="+mn-cs"/>
              </a:rPr>
              <a:t>3 </a:t>
            </a:r>
            <a:r>
              <a:rPr lang="ru-RU" sz="600" dirty="0"/>
              <a:t>30 календарных дней с возможность продления на 30 календарных дней</a:t>
            </a:r>
            <a:r>
              <a:rPr lang="ru-RU" sz="600" dirty="0" smtClean="0"/>
              <a:t>.</a:t>
            </a:r>
            <a:endParaRPr lang="ru-RU" sz="600" dirty="0"/>
          </a:p>
          <a:p>
            <a:r>
              <a:rPr lang="ru-RU" sz="600" baseline="30000" dirty="0">
                <a:cs typeface="+mn-cs"/>
              </a:rPr>
              <a:t>4 </a:t>
            </a:r>
            <a:r>
              <a:rPr lang="ru-RU" sz="600" dirty="0"/>
              <a:t>До создания необходимых витрин данных административная процедура осуществляется в срок до 48 часов. </a:t>
            </a:r>
          </a:p>
          <a:p>
            <a:r>
              <a:rPr lang="ru-RU" sz="600" baseline="30000" dirty="0">
                <a:cs typeface="+mn-cs"/>
              </a:rPr>
              <a:t>5 </a:t>
            </a:r>
            <a:r>
              <a:rPr lang="ru-RU" sz="600" dirty="0"/>
              <a:t>В рамках указанной административной процедуры в ЦС1 сотрудником уполномоченного ведомства осуществляется проверка критериев принятия решения, поиск запрашиваемых архивных документов и сведений, формируется результат предоставления услуги в </a:t>
            </a:r>
            <a:r>
              <a:rPr lang="ru-RU" sz="600" dirty="0" smtClean="0"/>
              <a:t>электронной и бумажной </a:t>
            </a:r>
            <a:r>
              <a:rPr lang="ru-RU" sz="600" dirty="0"/>
              <a:t>форме.</a:t>
            </a:r>
          </a:p>
          <a:p>
            <a:r>
              <a:rPr lang="ru-RU" sz="600" baseline="30000" dirty="0">
                <a:cs typeface="+mn-cs"/>
              </a:rPr>
              <a:t>6  </a:t>
            </a:r>
            <a:r>
              <a:rPr lang="ru-RU" sz="600" dirty="0"/>
              <a:t>Принятие решения о предоставлении услуги в ЦС2 осуществляется автоматически при наличии цифровых данных, содержащихся в архивном фонде, а также в случае, если заявителем не заполнено поле 8.29.3 формы запроса и (или) не представлены дополнительные документы по собственному желанию. В иных случаях принятие решения о предоставлении услуги осуществляет сотрудник ведомства, в том числе в случае, когда результатом предоставления услуги является архивная выписка.. </a:t>
            </a:r>
          </a:p>
        </p:txBody>
      </p:sp>
    </p:spTree>
    <p:extLst>
      <p:ext uri="{BB962C8B-B14F-4D97-AF65-F5344CB8AC3E}">
        <p14:creationId xmlns:p14="http://schemas.microsoft.com/office/powerpoint/2010/main" val="343152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7BA2CC7F-D263-2924-2FC2-D82C3CCA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558" y="4744597"/>
            <a:ext cx="430007" cy="273843"/>
          </a:xfrm>
        </p:spPr>
        <p:txBody>
          <a:bodyPr/>
          <a:lstStyle/>
          <a:p>
            <a:fld id="{AA83A2C4-EAEE-0541-80F0-7D439BD8E73A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16" name="Таблица 5">
            <a:extLst>
              <a:ext uri="{FF2B5EF4-FFF2-40B4-BE49-F238E27FC236}">
                <a16:creationId xmlns:a16="http://schemas.microsoft.com/office/drawing/2014/main" xmlns="" id="{B81EF560-375C-5FBF-7596-33F1D6221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54394"/>
              </p:ext>
            </p:extLst>
          </p:nvPr>
        </p:nvGraphicFramePr>
        <p:xfrm>
          <a:off x="178756" y="1082466"/>
          <a:ext cx="8648985" cy="19789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38586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1277137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307366">
                  <a:extLst>
                    <a:ext uri="{9D8B030D-6E8A-4147-A177-3AD203B41FA5}">
                      <a16:colId xmlns:a16="http://schemas.microsoft.com/office/drawing/2014/main" xmlns="" val="2235266012"/>
                    </a:ext>
                  </a:extLst>
                </a:gridCol>
                <a:gridCol w="1625896">
                  <a:extLst>
                    <a:ext uri="{9D8B030D-6E8A-4147-A177-3AD203B41FA5}">
                      <a16:colId xmlns:a16="http://schemas.microsoft.com/office/drawing/2014/main" xmlns="" val="2261668035"/>
                    </a:ext>
                  </a:extLst>
                </a:gridCol>
              </a:tblGrid>
              <a:tr h="335940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Наименование документа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ТС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ЦС1</a:t>
                      </a:r>
                      <a:endParaRPr lang="ru-RU" sz="900" b="1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ЦС2</a:t>
                      </a:r>
                      <a:endParaRPr lang="ru-RU" sz="900" b="1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259254">
                <a:tc>
                  <a:txBody>
                    <a:bodyPr/>
                    <a:lstStyle/>
                    <a:p>
                      <a:r>
                        <a:rPr lang="ru-RU" sz="900" baseline="0" dirty="0">
                          <a:latin typeface="Montserrat" panose="00000500000000000000" pitchFamily="2" charset="-52"/>
                        </a:rPr>
                        <a:t>5.1. Документ, удостоверяющий личность заявителя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Бум. документ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Бум. Документ /</a:t>
                      </a:r>
                    </a:p>
                    <a:p>
                      <a:pPr algn="ctr"/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ЕСИА</a:t>
                      </a:r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ЕСИА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226263"/>
                  </a:ext>
                </a:extLst>
              </a:tr>
              <a:tr h="240089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Montserrat" panose="00000500000000000000" pitchFamily="2" charset="-52"/>
                        </a:rPr>
                        <a:t>5.2. Документ, подтверждающий полномочия представителя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Бум. документ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Бум. Документ /</a:t>
                      </a:r>
                    </a:p>
                    <a:p>
                      <a:pPr algn="ctr"/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Эл. документ </a:t>
                      </a:r>
                      <a:r>
                        <a:rPr kumimoji="0" lang="en-US" sz="7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, Витрина 1 ПФР «Реестр законных представителей» </a:t>
                      </a:r>
                      <a:r>
                        <a:rPr kumimoji="0" lang="ru-RU" sz="7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, Витрина 2 ФНС </a:t>
                      </a: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России</a:t>
                      </a:r>
                      <a:r>
                        <a:rPr kumimoji="0" lang="ru-RU" sz="7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700" b="1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5000">
                          <a:srgbClr val="F1DCDB"/>
                        </a:gs>
                        <a:gs pos="68000">
                          <a:srgbClr val="92D050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Витрина 1 ФНП «Сведения из реестра доверенностей» </a:t>
                      </a:r>
                      <a:r>
                        <a:rPr kumimoji="0" lang="ru-RU" sz="7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,</a:t>
                      </a:r>
                    </a:p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Витрина 1 ПФР «Реестр законных представителей</a:t>
                      </a: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», Витрина 2 ФНС </a:t>
                      </a: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России</a:t>
                      </a:r>
                      <a:r>
                        <a:rPr kumimoji="0" lang="ru-RU" sz="700" b="1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700" b="1" baseline="0" dirty="0" smtClean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823854"/>
                  </a:ext>
                </a:extLst>
              </a:tr>
              <a:tr h="240089"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Montserrat" panose="00000500000000000000" pitchFamily="2" charset="-52"/>
                        </a:rPr>
                        <a:t>5.3. Д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окументы, подтверждающие право заявителя на получение архивных сведений о земельном участке </a:t>
                      </a:r>
                      <a:r>
                        <a:rPr kumimoji="0" lang="ru-RU" sz="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900" b="0" baseline="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Бум. документ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Бум. Документ /</a:t>
                      </a:r>
                    </a:p>
                    <a:p>
                      <a:pPr algn="ctr"/>
                      <a:r>
                        <a:rPr lang="ru-RU" sz="700" b="1" baseline="0" dirty="0" smtClean="0">
                          <a:latin typeface="Montserrat" panose="00000500000000000000" pitchFamily="2" charset="-52"/>
                        </a:rPr>
                        <a:t>Скан-образ</a:t>
                      </a:r>
                      <a:endParaRPr lang="ru-RU" sz="700" b="1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Скан-образ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631445"/>
                  </a:ext>
                </a:extLst>
              </a:tr>
              <a:tr h="347593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ИТОГО ОТ ЗАЯВИТЕЛЯ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ДО </a:t>
                      </a:r>
                      <a:r>
                        <a:rPr lang="ru-RU" sz="900" b="1" baseline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en-US" sz="900" b="1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900" b="1" baseline="0" dirty="0">
                          <a:latin typeface="Montserrat" panose="00000500000000000000" pitchFamily="2" charset="-52"/>
                        </a:rPr>
                        <a:t>ДОК.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14471480"/>
                  </a:ext>
                </a:extLst>
              </a:tr>
            </a:tbl>
          </a:graphicData>
        </a:graphic>
      </p:graphicFrame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7AC6AEB9-E051-878C-5DDC-FAF0F42B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1" y="209624"/>
            <a:ext cx="6401387" cy="26835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5. Оптимизация перечня документов от заявителя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6FED39-C655-32EC-07B9-8FA557992D24}"/>
              </a:ext>
            </a:extLst>
          </p:cNvPr>
          <p:cNvSpPr txBox="1"/>
          <p:nvPr/>
        </p:nvSpPr>
        <p:spPr>
          <a:xfrm>
            <a:off x="187605" y="3164787"/>
            <a:ext cx="192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AB8C52-546E-F929-72AC-D73653C2613A}"/>
              </a:ext>
            </a:extLst>
          </p:cNvPr>
          <p:cNvSpPr/>
          <p:nvPr/>
        </p:nvSpPr>
        <p:spPr>
          <a:xfrm>
            <a:off x="276075" y="3522912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3CABCC7-1194-96AE-843F-23336788D08E}"/>
              </a:ext>
            </a:extLst>
          </p:cNvPr>
          <p:cNvSpPr/>
          <p:nvPr/>
        </p:nvSpPr>
        <p:spPr>
          <a:xfrm>
            <a:off x="262988" y="3367224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F43B363D-071F-4FEC-40AF-2C1D3D0FE4FB}"/>
              </a:ext>
            </a:extLst>
          </p:cNvPr>
          <p:cNvSpPr/>
          <p:nvPr/>
        </p:nvSpPr>
        <p:spPr>
          <a:xfrm>
            <a:off x="178756" y="3131425"/>
            <a:ext cx="1932470" cy="585135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6B542736-7382-77A3-60FD-3ACC97C57AA5}"/>
              </a:ext>
            </a:extLst>
          </p:cNvPr>
          <p:cNvSpPr txBox="1">
            <a:spLocks/>
          </p:cNvSpPr>
          <p:nvPr/>
        </p:nvSpPr>
        <p:spPr>
          <a:xfrm>
            <a:off x="178755" y="4523949"/>
            <a:ext cx="8058402" cy="5851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1pPr>
            <a:lvl2pPr marL="0" indent="0" algn="l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2pPr>
            <a:lvl3pPr marL="181377" indent="-181377" algn="l" defTabSz="435305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3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3pPr>
            <a:lvl4pPr marL="0" indent="0" algn="l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4pPr>
            <a:lvl5pPr marL="0" indent="0" algn="l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/>
              </a:defRPr>
            </a:lvl5pPr>
            <a:lvl6pPr marL="2394176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948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785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0090" indent="-217652" algn="l" defTabSz="435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600" dirty="0"/>
              <a:t>В отношении представителя по </a:t>
            </a:r>
            <a:r>
              <a:rPr lang="ru-RU" sz="600" dirty="0" smtClean="0"/>
              <a:t>доверенности.</a:t>
            </a:r>
            <a:endParaRPr lang="ru-RU" sz="600" dirty="0"/>
          </a:p>
          <a:p>
            <a:r>
              <a:rPr kumimoji="0" lang="ru-RU" sz="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r>
              <a:rPr kumimoji="0" lang="ru-RU" sz="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 </a:t>
            </a:r>
            <a:r>
              <a:rPr lang="ru-RU" sz="600" dirty="0"/>
              <a:t>В отношении законного представителя. </a:t>
            </a:r>
            <a:r>
              <a:rPr lang="en-US" sz="600" dirty="0">
                <a:latin typeface="Montserrat" panose="00000500000000000000" pitchFamily="2" charset="-52"/>
              </a:rPr>
              <a:t>https://lkuv.gosuslugi.ru/paip-portal/#/</a:t>
            </a:r>
            <a:r>
              <a:rPr lang="en-US" sz="600" dirty="0" smtClean="0">
                <a:latin typeface="Montserrat" panose="00000500000000000000" pitchFamily="2" charset="-52"/>
              </a:rPr>
              <a:t>inquiries/card/6374af22-ff80-11eb-ba23-33408f10c8dc</a:t>
            </a:r>
            <a:r>
              <a:rPr lang="ru-RU" sz="600" dirty="0"/>
              <a:t>.</a:t>
            </a:r>
            <a:endParaRPr lang="ru-RU" sz="600" dirty="0"/>
          </a:p>
          <a:p>
            <a:r>
              <a:rPr kumimoji="0" lang="ru-RU" sz="6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  </a:t>
            </a:r>
            <a:r>
              <a:rPr lang="ru-RU" sz="600" dirty="0" smtClean="0">
                <a:latin typeface="Montserrat" panose="00000500000000000000" pitchFamily="2" charset="-52"/>
              </a:rPr>
              <a:t>Создание </a:t>
            </a:r>
            <a:r>
              <a:rPr lang="ru-RU" sz="600" dirty="0">
                <a:latin typeface="Montserrat" panose="00000500000000000000" pitchFamily="2" charset="-52"/>
              </a:rPr>
              <a:t>витрины запланировано на 4 кв. 2022 г. </a:t>
            </a:r>
            <a:r>
              <a:rPr lang="ru-RU" sz="600" dirty="0"/>
              <a:t>При условии технической доработки в части передачи сведений об объеме переданных полномочий. В ином случае заявителем представляется электронный </a:t>
            </a:r>
            <a:r>
              <a:rPr lang="ru-RU" sz="600" dirty="0" smtClean="0"/>
              <a:t>документ</a:t>
            </a:r>
            <a:r>
              <a:rPr lang="ru-RU" sz="600" dirty="0"/>
              <a:t>.</a:t>
            </a:r>
            <a:endParaRPr lang="ru-RU" sz="600" dirty="0" smtClean="0"/>
          </a:p>
          <a:p>
            <a:r>
              <a:rPr lang="ru-RU" sz="600" baseline="30000" dirty="0" smtClean="0"/>
              <a:t>4</a:t>
            </a:r>
            <a:r>
              <a:rPr lang="ru-RU" sz="600" dirty="0"/>
              <a:t> </a:t>
            </a:r>
            <a:r>
              <a:rPr lang="ru-RU" sz="600" dirty="0" smtClean="0"/>
              <a:t>В отношении </a:t>
            </a:r>
            <a:r>
              <a:rPr lang="ru-RU" sz="600" dirty="0" smtClean="0"/>
              <a:t>юридического лица.</a:t>
            </a:r>
            <a:endParaRPr lang="ru-RU" sz="600" dirty="0"/>
          </a:p>
          <a:p>
            <a:r>
              <a:rPr lang="ru-RU" sz="600" baseline="30000" dirty="0">
                <a:cs typeface="+mn-cs"/>
              </a:rPr>
              <a:t>5</a:t>
            </a:r>
            <a:r>
              <a:rPr kumimoji="0" lang="ru-RU" sz="6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600" dirty="0"/>
              <a:t>Данный документ определен в административных регламентах предоставления услуги как «Копия документа, подтверждающего право владения землей». Документы представляются заявителем по собственной инициативе, не учитываются как обязательные.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313164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6CA579-5EB3-4ED7-A14D-C0A74995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430002-EB66-4284-9EBB-A5AE3B77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48" y="131425"/>
            <a:ext cx="7651219" cy="3269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6. Перечень требуемых витрин данных и межведомственных обменов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A18328D-97C4-4BE0-92D7-27A58236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118570"/>
              </p:ext>
            </p:extLst>
          </p:nvPr>
        </p:nvGraphicFramePr>
        <p:xfrm>
          <a:off x="164901" y="581836"/>
          <a:ext cx="8767502" cy="3154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7384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3043242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1028992">
                  <a:extLst>
                    <a:ext uri="{9D8B030D-6E8A-4147-A177-3AD203B41FA5}">
                      <a16:colId xmlns:a16="http://schemas.microsoft.com/office/drawing/2014/main" xmlns="" val="3070115845"/>
                    </a:ext>
                  </a:extLst>
                </a:gridCol>
                <a:gridCol w="1013927">
                  <a:extLst>
                    <a:ext uri="{9D8B030D-6E8A-4147-A177-3AD203B41FA5}">
                      <a16:colId xmlns:a16="http://schemas.microsoft.com/office/drawing/2014/main" xmlns="" val="1653148280"/>
                    </a:ext>
                  </a:extLst>
                </a:gridCol>
                <a:gridCol w="1030213">
                  <a:extLst>
                    <a:ext uri="{9D8B030D-6E8A-4147-A177-3AD203B41FA5}">
                      <a16:colId xmlns:a16="http://schemas.microsoft.com/office/drawing/2014/main" xmlns="" val="2139100727"/>
                    </a:ext>
                  </a:extLst>
                </a:gridCol>
                <a:gridCol w="884048">
                  <a:extLst>
                    <a:ext uri="{9D8B030D-6E8A-4147-A177-3AD203B41FA5}">
                      <a16:colId xmlns:a16="http://schemas.microsoft.com/office/drawing/2014/main" xmlns="" val="2623007552"/>
                    </a:ext>
                  </a:extLst>
                </a:gridCol>
                <a:gridCol w="889696">
                  <a:extLst>
                    <a:ext uri="{9D8B030D-6E8A-4147-A177-3AD203B41FA5}">
                      <a16:colId xmlns:a16="http://schemas.microsoft.com/office/drawing/2014/main" xmlns="" val="422888052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Поставщик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Наименование вида сведений 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ТС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818640"/>
                  </a:ext>
                </a:extLst>
              </a:tr>
              <a:tr h="634315"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6.1. ПФР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Информирование из ЕГИССО о лицах, сведения о которых содержатся в реестре лиц, связанных с изменением родительских прав, реестре лиц с измененной дееспособностью и реестре законных представителей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1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700" b="1" baseline="0" dirty="0">
                          <a:latin typeface="Montserrat" panose="00000500000000000000" pitchFamily="2" charset="-52"/>
                        </a:rPr>
                        <a:t>Атрибутивный состав: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Фамилия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Имя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Отчество (при наличии)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Дата рождения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СНИЛС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Тип документа, удостоверяющего личность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Серия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Номер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Дата выдачи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Код выдавшего подразделения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Наименование выдавшего подразделения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Статус законного представителя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Срок исполнения обязанностей законного представителя 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Реквизиты документа, на основании которого возникли правовые основания законного представителя: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- номер или серия и номер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- дата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- тип документа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- издавший орган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реализовано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2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/>
                        </a:rPr>
                        <a:t>Витрина ПФР «Реестр законных представителей»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3</a:t>
                      </a:r>
                      <a:r>
                        <a:rPr lang="ru-RU" sz="700" baseline="0" dirty="0">
                          <a:latin typeface="Montserrat" panose="00000500000000000000"/>
                        </a:rPr>
                        <a:t> </a:t>
                      </a:r>
                    </a:p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/>
                      </a:endParaRPr>
                    </a:p>
                    <a:p>
                      <a:pPr marL="0" marR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/>
                        </a:rPr>
                        <a:t>Витрина ПФР «Реестр законных представителей»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3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2023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226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9C1958-479E-4646-82F3-0E63B356BEAA}"/>
              </a:ext>
            </a:extLst>
          </p:cNvPr>
          <p:cNvSpPr txBox="1"/>
          <p:nvPr/>
        </p:nvSpPr>
        <p:spPr>
          <a:xfrm>
            <a:off x="191450" y="4195225"/>
            <a:ext cx="192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236173C-1C72-4CCF-8234-A0A5F62910EF}"/>
              </a:ext>
            </a:extLst>
          </p:cNvPr>
          <p:cNvSpPr/>
          <p:nvPr/>
        </p:nvSpPr>
        <p:spPr>
          <a:xfrm>
            <a:off x="279920" y="4500369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F2A4FE0-4E00-4284-AB06-F2FC85E2B248}"/>
              </a:ext>
            </a:extLst>
          </p:cNvPr>
          <p:cNvSpPr/>
          <p:nvPr/>
        </p:nvSpPr>
        <p:spPr>
          <a:xfrm>
            <a:off x="279920" y="4356428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1FB2E2A-9E6F-4090-8F1F-91655C395D61}"/>
              </a:ext>
            </a:extLst>
          </p:cNvPr>
          <p:cNvSpPr/>
          <p:nvPr/>
        </p:nvSpPr>
        <p:spPr>
          <a:xfrm>
            <a:off x="182601" y="4195225"/>
            <a:ext cx="1932470" cy="509220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713272-A677-D1FD-6677-DBF7FC9F6E2C}"/>
              </a:ext>
            </a:extLst>
          </p:cNvPr>
          <p:cNvSpPr txBox="1"/>
          <p:nvPr/>
        </p:nvSpPr>
        <p:spPr>
          <a:xfrm>
            <a:off x="76435" y="4710984"/>
            <a:ext cx="850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aseline="30000" dirty="0">
                <a:latin typeface="Montserrat" panose="00000500000000000000" pitchFamily="2" charset="-52"/>
              </a:rPr>
              <a:t>1</a:t>
            </a:r>
            <a:r>
              <a:rPr lang="ru-RU" sz="600" dirty="0">
                <a:latin typeface="Montserrat" panose="00000500000000000000" pitchFamily="2" charset="-52"/>
              </a:rPr>
              <a:t>. Сведения запрашиваются при обращении законного </a:t>
            </a:r>
            <a:r>
              <a:rPr lang="ru-RU" sz="600" dirty="0" smtClean="0">
                <a:latin typeface="Montserrat" panose="00000500000000000000" pitchFamily="2" charset="-52"/>
              </a:rPr>
              <a:t>представителя.</a:t>
            </a:r>
            <a:endParaRPr lang="ru-RU" sz="600" dirty="0">
              <a:latin typeface="Montserrat" panose="00000500000000000000" pitchFamily="2" charset="-52"/>
            </a:endParaRPr>
          </a:p>
          <a:p>
            <a:r>
              <a:rPr lang="ru-RU" sz="600" baseline="30000" dirty="0">
                <a:latin typeface="Montserrat" panose="00000500000000000000" pitchFamily="2" charset="-52"/>
              </a:rPr>
              <a:t>2</a:t>
            </a:r>
            <a:r>
              <a:rPr lang="ru-RU" sz="600" dirty="0">
                <a:latin typeface="Montserrat" panose="00000500000000000000" pitchFamily="2" charset="-52"/>
              </a:rPr>
              <a:t> </a:t>
            </a:r>
            <a:r>
              <a:rPr lang="en-US" sz="600" dirty="0">
                <a:latin typeface="Montserrat" panose="00000500000000000000" pitchFamily="2" charset="-52"/>
              </a:rPr>
              <a:t>https://lkuv.gosuslugi.ru/paip-portal/#/inquiries/card/6374af22-ff80-11eb-ba23-33408f10c8dc</a:t>
            </a:r>
            <a:endParaRPr lang="ru-RU" sz="600" dirty="0">
              <a:latin typeface="Montserrat" panose="00000500000000000000" pitchFamily="2" charset="-52"/>
            </a:endParaRPr>
          </a:p>
          <a:p>
            <a:r>
              <a:rPr lang="ru-RU" sz="600" baseline="30000" dirty="0">
                <a:latin typeface="Montserrat" panose="00000500000000000000" pitchFamily="2" charset="-52"/>
              </a:rPr>
              <a:t>3 </a:t>
            </a:r>
            <a:r>
              <a:rPr lang="ru-RU" sz="600" dirty="0">
                <a:latin typeface="Montserrat" panose="00000500000000000000" pitchFamily="2" charset="-52"/>
              </a:rPr>
              <a:t>Создание витрины предусмотрено Планом-графиком создания ведомственных витрин данных (1 кв. 2023 г.).</a:t>
            </a:r>
          </a:p>
        </p:txBody>
      </p:sp>
    </p:spTree>
    <p:extLst>
      <p:ext uri="{BB962C8B-B14F-4D97-AF65-F5344CB8AC3E}">
        <p14:creationId xmlns:p14="http://schemas.microsoft.com/office/powerpoint/2010/main" val="147831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6CA579-5EB3-4ED7-A14D-C0A74995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430002-EB66-4284-9EBB-A5AE3B77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77" y="133926"/>
            <a:ext cx="7507769" cy="2808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6. Перечень требуемых витрин данных и межведомственных обменов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A18328D-97C4-4BE0-92D7-27A58236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039668"/>
              </p:ext>
            </p:extLst>
          </p:nvPr>
        </p:nvGraphicFramePr>
        <p:xfrm>
          <a:off x="182601" y="574255"/>
          <a:ext cx="8566544" cy="3261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8540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2596568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070115845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xmlns="" val="165314828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139100727"/>
                    </a:ext>
                  </a:extLst>
                </a:gridCol>
                <a:gridCol w="1079713">
                  <a:extLst>
                    <a:ext uri="{9D8B030D-6E8A-4147-A177-3AD203B41FA5}">
                      <a16:colId xmlns:a16="http://schemas.microsoft.com/office/drawing/2014/main" xmlns="" val="2623007552"/>
                    </a:ext>
                  </a:extLst>
                </a:gridCol>
                <a:gridCol w="866850">
                  <a:extLst>
                    <a:ext uri="{9D8B030D-6E8A-4147-A177-3AD203B41FA5}">
                      <a16:colId xmlns:a16="http://schemas.microsoft.com/office/drawing/2014/main" xmlns="" val="422888052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Поставщик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Наименование вида сведений 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ТС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818640"/>
                  </a:ext>
                </a:extLst>
              </a:tr>
              <a:tr h="634315"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6.2.</a:t>
                      </a: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Федеральная нотариальная палата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Сведения о документе, подтверждающем полномочия представителя заявителя 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</a:br>
                      <a:r>
                        <a:rPr lang="ru-RU" sz="700" b="1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Атрибутивный состав: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Реестровый номер доверенности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Дата удостоверения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ФИО лица, выдавшего доверенность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1 Фамилия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2 Имя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3 Отчество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Паспортные данные лица, выдавшего доверенность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1 Серия паспорта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2 Номер паспорта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3 Кем выдан паспорт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4 Когда выдан паспорт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ФИО представителя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1 Фамилия 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2 Имя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3 Отчество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Паспортные данные представителя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1 Серия паспорта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2 Номер паспорта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3 Кем выдан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4 Когда выдан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Срок действия полномочий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Объем переданных полномочий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реализовано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реализовано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реализовано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Витрина 1 ФНП «Сведения из реестра доверенностей» 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2024 г.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3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2262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1ABE0B-2A32-9D89-2B84-AAB307929498}"/>
              </a:ext>
            </a:extLst>
          </p:cNvPr>
          <p:cNvSpPr txBox="1"/>
          <p:nvPr/>
        </p:nvSpPr>
        <p:spPr>
          <a:xfrm>
            <a:off x="76435" y="4649108"/>
            <a:ext cx="8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aseline="30000" dirty="0">
                <a:latin typeface="Montserrat" panose="00000500000000000000" pitchFamily="2" charset="-52"/>
              </a:rPr>
              <a:t>1 </a:t>
            </a:r>
            <a:r>
              <a:rPr lang="ru-RU" sz="600" dirty="0">
                <a:latin typeface="Montserrat" panose="00000500000000000000" pitchFamily="2" charset="-52"/>
              </a:rPr>
              <a:t>Сведения запрашиваются при обращении представителя по доверенности.</a:t>
            </a:r>
            <a:r>
              <a:rPr lang="ru-RU" sz="600" baseline="30000" dirty="0">
                <a:latin typeface="Montserrat" panose="00000500000000000000" pitchFamily="2" charset="-52"/>
              </a:rPr>
              <a:t> </a:t>
            </a:r>
            <a:endParaRPr lang="ru-RU" sz="600" dirty="0">
              <a:latin typeface="Montserrat" panose="00000500000000000000" pitchFamily="2" charset="-52"/>
            </a:endParaRPr>
          </a:p>
          <a:p>
            <a:r>
              <a:rPr lang="ru-RU" sz="600" baseline="30000" dirty="0">
                <a:latin typeface="Montserrat" panose="00000500000000000000" pitchFamily="2" charset="-52"/>
              </a:rPr>
              <a:t>2 </a:t>
            </a:r>
            <a:r>
              <a:rPr lang="ru-RU" sz="600" dirty="0">
                <a:latin typeface="Montserrat" panose="00000500000000000000" pitchFamily="2" charset="-52"/>
              </a:rPr>
              <a:t>Создание витрины запланировано на 4 кв. 2022 г.</a:t>
            </a:r>
          </a:p>
          <a:p>
            <a:r>
              <a:rPr lang="ru-RU" sz="600" baseline="30000" dirty="0">
                <a:latin typeface="Montserrat" panose="00000500000000000000" pitchFamily="2" charset="-52"/>
              </a:rPr>
              <a:t>3 </a:t>
            </a:r>
            <a:r>
              <a:rPr lang="ru-RU" sz="600" dirty="0">
                <a:latin typeface="Montserrat" panose="00000500000000000000" pitchFamily="2" charset="-52"/>
              </a:rPr>
              <a:t>Использование витрины возможно при условии технической доработки в части передачи сведений об объеме переданных полномочий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BA0A93-AAED-BD6C-2879-88623B427F70}"/>
              </a:ext>
            </a:extLst>
          </p:cNvPr>
          <p:cNvSpPr txBox="1"/>
          <p:nvPr/>
        </p:nvSpPr>
        <p:spPr>
          <a:xfrm>
            <a:off x="191449" y="4048394"/>
            <a:ext cx="192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AA35FC-CF72-A89A-4C5A-D1112BD02515}"/>
              </a:ext>
            </a:extLst>
          </p:cNvPr>
          <p:cNvSpPr/>
          <p:nvPr/>
        </p:nvSpPr>
        <p:spPr>
          <a:xfrm>
            <a:off x="279919" y="4353538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18E989-4242-CE30-90E1-21EC74C6E6A5}"/>
              </a:ext>
            </a:extLst>
          </p:cNvPr>
          <p:cNvSpPr/>
          <p:nvPr/>
        </p:nvSpPr>
        <p:spPr>
          <a:xfrm>
            <a:off x="279919" y="4209597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0944934-438B-EE7E-0AB4-BAFDD26F1612}"/>
              </a:ext>
            </a:extLst>
          </p:cNvPr>
          <p:cNvSpPr/>
          <p:nvPr/>
        </p:nvSpPr>
        <p:spPr>
          <a:xfrm>
            <a:off x="182600" y="4048394"/>
            <a:ext cx="1932470" cy="509220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6CA579-5EB3-4ED7-A14D-C0A74995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430002-EB66-4284-9EBB-A5AE3B77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77" y="133926"/>
            <a:ext cx="7507769" cy="2808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6. Перечень требуемых витрин данных и межведомственных обменов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A18328D-97C4-4BE0-92D7-27A58236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582114"/>
              </p:ext>
            </p:extLst>
          </p:nvPr>
        </p:nvGraphicFramePr>
        <p:xfrm>
          <a:off x="336427" y="912312"/>
          <a:ext cx="8566544" cy="1661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8540">
                  <a:extLst>
                    <a:ext uri="{9D8B030D-6E8A-4147-A177-3AD203B41FA5}">
                      <a16:colId xmlns:a16="http://schemas.microsoft.com/office/drawing/2014/main" xmlns="" val="2582259762"/>
                    </a:ext>
                  </a:extLst>
                </a:gridCol>
                <a:gridCol w="2596568">
                  <a:extLst>
                    <a:ext uri="{9D8B030D-6E8A-4147-A177-3AD203B41FA5}">
                      <a16:colId xmlns:a16="http://schemas.microsoft.com/office/drawing/2014/main" xmlns="" val="30104406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070115845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xmlns="" val="165314828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139100727"/>
                    </a:ext>
                  </a:extLst>
                </a:gridCol>
                <a:gridCol w="1079713">
                  <a:extLst>
                    <a:ext uri="{9D8B030D-6E8A-4147-A177-3AD203B41FA5}">
                      <a16:colId xmlns:a16="http://schemas.microsoft.com/office/drawing/2014/main" xmlns="" val="2623007552"/>
                    </a:ext>
                  </a:extLst>
                </a:gridCol>
                <a:gridCol w="866850">
                  <a:extLst>
                    <a:ext uri="{9D8B030D-6E8A-4147-A177-3AD203B41FA5}">
                      <a16:colId xmlns:a16="http://schemas.microsoft.com/office/drawing/2014/main" xmlns="" val="422888052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Поставщик сведений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  Наименование вида сведений 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</a:rPr>
                        <a:t>ТС</a:t>
                      </a:r>
                      <a:endParaRPr lang="ru-RU" sz="7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ЦС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1171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ИС, способ получения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baseline="0" dirty="0">
                          <a:solidFill>
                            <a:schemeClr val="bg1"/>
                          </a:solidFill>
                          <a:latin typeface="Montserrat SemiBold" panose="020B0604020202020204" pitchFamily="2" charset="-52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818640"/>
                  </a:ext>
                </a:extLst>
              </a:tr>
              <a:tr h="634315"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6.3.</a:t>
                      </a: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МВД России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Проверка действительности регистрации по месту жительства и по месту пребывания граждан РФ</a:t>
                      </a:r>
                      <a:r>
                        <a:rPr lang="ru-RU" sz="700" baseline="30000" dirty="0"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</a:br>
                      <a:r>
                        <a:rPr lang="ru-RU" sz="700" b="1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Атрибутивный состав: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Код субъекта Российской Федерации</a:t>
                      </a:r>
                      <a:r>
                        <a:rPr lang="en-US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Страна</a:t>
                      </a:r>
                      <a:endParaRPr lang="en-US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Город</a:t>
                      </a: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Улица</a:t>
                      </a:r>
                      <a:endParaRPr lang="en-US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Дом</a:t>
                      </a:r>
                      <a:endParaRPr lang="en-US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Строение</a:t>
                      </a:r>
                      <a:endParaRPr lang="en-US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Квартира</a:t>
                      </a:r>
                      <a:endParaRPr lang="en-US" sz="700" baseline="0" dirty="0"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Не реализовано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Витрина МВД России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(Витрина данных по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миграции) 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2023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Витрина МВД России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(Витрина данных по</a:t>
                      </a:r>
                    </a:p>
                    <a:p>
                      <a:pPr marL="0" marR="0" lvl="0" indent="0" algn="ctr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baseline="0" dirty="0">
                          <a:latin typeface="Montserrat" panose="00000500000000000000" pitchFamily="2" charset="-52"/>
                        </a:rPr>
                        <a:t>миграции) </a:t>
                      </a:r>
                      <a:r>
                        <a:rPr kumimoji="0" lang="ru-RU" sz="700" b="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700" baseline="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СМЭВ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>
                          <a:latin typeface="Montserrat" panose="00000500000000000000" pitchFamily="2" charset="-52"/>
                        </a:rPr>
                        <a:t>2 кв. 2023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2262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1ABE0B-2A32-9D89-2B84-AAB307929498}"/>
              </a:ext>
            </a:extLst>
          </p:cNvPr>
          <p:cNvSpPr txBox="1"/>
          <p:nvPr/>
        </p:nvSpPr>
        <p:spPr>
          <a:xfrm>
            <a:off x="76435" y="4649108"/>
            <a:ext cx="8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aseline="30000" dirty="0">
                <a:latin typeface="Montserrat" panose="00000500000000000000" pitchFamily="2" charset="-52"/>
              </a:rPr>
              <a:t>1 </a:t>
            </a:r>
            <a:r>
              <a:rPr lang="ru-RU" sz="600" dirty="0">
                <a:latin typeface="Montserrat" panose="00000500000000000000" pitchFamily="2" charset="-52"/>
              </a:rPr>
              <a:t>Сведения запрашиваются при необходимости подтверждения регистрации заявителя для установления права на получение сведений о земельном участке.</a:t>
            </a:r>
          </a:p>
          <a:p>
            <a:r>
              <a:rPr lang="ru-RU" sz="600" baseline="30000" dirty="0">
                <a:latin typeface="Montserrat" panose="00000500000000000000" pitchFamily="2" charset="-52"/>
              </a:rPr>
              <a:t>2  </a:t>
            </a:r>
            <a:r>
              <a:rPr lang="en-US" sz="600" dirty="0">
                <a:latin typeface="Montserrat" panose="00000500000000000000" pitchFamily="2" charset="-52"/>
              </a:rPr>
              <a:t>https://lkuv.gosuslugi.ru/paip-portal/#/inquiries/63757240-ff80-11eb-ba23-33408f10c8dc/versions/072f4a06-09c9-471d-9dec-bc25c0d9099d?area=TEST</a:t>
            </a:r>
            <a:r>
              <a:rPr lang="ru-RU" sz="600" baseline="30000" dirty="0">
                <a:latin typeface="Montserrat" panose="00000500000000000000" pitchFamily="2" charset="-52"/>
              </a:rPr>
              <a:t> </a:t>
            </a:r>
            <a:endParaRPr lang="ru-RU" sz="600" dirty="0">
              <a:latin typeface="Montserrat" panose="00000500000000000000" pitchFamily="2" charset="-52"/>
            </a:endParaRPr>
          </a:p>
          <a:p>
            <a:r>
              <a:rPr lang="ru-RU" sz="600" baseline="30000" dirty="0">
                <a:latin typeface="Montserrat" panose="00000500000000000000" pitchFamily="2" charset="-52"/>
              </a:rPr>
              <a:t>3 </a:t>
            </a:r>
            <a:r>
              <a:rPr lang="ru-RU" sz="600" dirty="0">
                <a:latin typeface="Montserrat" panose="00000500000000000000" pitchFamily="2" charset="-52"/>
              </a:rPr>
              <a:t>Создание витрины предусмотрено Планом-графиком создания ведомственных витрин данных (1 кв. 2023 г.).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BA0A93-AAED-BD6C-2879-88623B427F70}"/>
              </a:ext>
            </a:extLst>
          </p:cNvPr>
          <p:cNvSpPr txBox="1"/>
          <p:nvPr/>
        </p:nvSpPr>
        <p:spPr>
          <a:xfrm>
            <a:off x="191449" y="4048394"/>
            <a:ext cx="192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 SemiBold" panose="020B0604020202020204" pitchFamily="2" charset="-52"/>
              </a:rPr>
              <a:t>Форма запроса через СМЭВ</a:t>
            </a:r>
          </a:p>
          <a:p>
            <a:pPr marL="179388"/>
            <a:r>
              <a:rPr lang="ru-RU" sz="900" dirty="0">
                <a:latin typeface="Montserrat" panose="00000500000000000000" pitchFamily="2" charset="-52"/>
              </a:rPr>
              <a:t>Отсутствует</a:t>
            </a:r>
          </a:p>
          <a:p>
            <a:pPr marL="179388"/>
            <a:r>
              <a:rPr lang="ru-RU" sz="900" dirty="0" err="1">
                <a:latin typeface="Montserrat" panose="00000500000000000000" pitchFamily="2" charset="-52"/>
              </a:rPr>
              <a:t>Межвед</a:t>
            </a:r>
            <a:r>
              <a:rPr lang="ru-RU" sz="900" dirty="0">
                <a:latin typeface="Montserrat" panose="00000500000000000000" pitchFamily="2" charset="-52"/>
              </a:rPr>
              <a:t>, </a:t>
            </a:r>
            <a:r>
              <a:rPr lang="ru-RU" sz="900" dirty="0" err="1">
                <a:latin typeface="Montserrat" panose="00000500000000000000" pitchFamily="2" charset="-52"/>
              </a:rPr>
              <a:t>эл.вид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AA35FC-CF72-A89A-4C5A-D1112BD02515}"/>
              </a:ext>
            </a:extLst>
          </p:cNvPr>
          <p:cNvSpPr/>
          <p:nvPr/>
        </p:nvSpPr>
        <p:spPr>
          <a:xfrm>
            <a:off x="279919" y="4353538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18E989-4242-CE30-90E1-21EC74C6E6A5}"/>
              </a:ext>
            </a:extLst>
          </p:cNvPr>
          <p:cNvSpPr/>
          <p:nvPr/>
        </p:nvSpPr>
        <p:spPr>
          <a:xfrm>
            <a:off x="279919" y="4209597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0944934-438B-EE7E-0AB4-BAFDD26F1612}"/>
              </a:ext>
            </a:extLst>
          </p:cNvPr>
          <p:cNvSpPr/>
          <p:nvPr/>
        </p:nvSpPr>
        <p:spPr>
          <a:xfrm>
            <a:off x="182600" y="4048394"/>
            <a:ext cx="1932470" cy="509220"/>
          </a:xfrm>
          <a:prstGeom prst="roundRect">
            <a:avLst/>
          </a:prstGeom>
          <a:noFill/>
          <a:ln>
            <a:solidFill>
              <a:srgbClr val="0077C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38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ЦС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16766</TotalTime>
  <Words>5034</Words>
  <Application>Microsoft Office PowerPoint</Application>
  <PresentationFormat>Экран (16:9)</PresentationFormat>
  <Paragraphs>1147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1_Тема Office</vt:lpstr>
      <vt:lpstr>Специальное оформление</vt:lpstr>
      <vt:lpstr>Презентация PowerPoint</vt:lpstr>
      <vt:lpstr>1. Общее описание услуги</vt:lpstr>
      <vt:lpstr>2. Ключевые критерии оптимизации в рамках целевого состояния</vt:lpstr>
      <vt:lpstr>3. Сопутствующие услуги</vt:lpstr>
      <vt:lpstr>4. Оптимизация административных процедур</vt:lpstr>
      <vt:lpstr>5. Оптимизация перечня документов от заявителя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7. Проактивный режим предоставления услуги</vt:lpstr>
      <vt:lpstr>8. Оптимизация состава запроса о предоставлении услуги</vt:lpstr>
      <vt:lpstr>8. Оптимизация состава запроса о предоставлении услуги</vt:lpstr>
      <vt:lpstr>8. Оптимизация состава запроса о предоставлении услуги</vt:lpstr>
      <vt:lpstr>8. Оптимизация состава запроса о предоставлении услуги</vt:lpstr>
      <vt:lpstr>8. Оптимизация состава запроса о предоставлении услуги</vt:lpstr>
      <vt:lpstr>9. Критерии принятия решения</vt:lpstr>
      <vt:lpstr>9. Критерии принятия решения</vt:lpstr>
      <vt:lpstr>9. Критерии принятия решения</vt:lpstr>
      <vt:lpstr>10. Результат предоставления услуги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Специалист отдела качества-2</cp:lastModifiedBy>
  <cp:revision>521</cp:revision>
  <cp:lastPrinted>2022-02-28T10:33:22Z</cp:lastPrinted>
  <dcterms:created xsi:type="dcterms:W3CDTF">2017-03-17T15:04:39Z</dcterms:created>
  <dcterms:modified xsi:type="dcterms:W3CDTF">2024-01-10T07:15:27Z</dcterms:modified>
</cp:coreProperties>
</file>